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9" r:id="rId4"/>
    <p:sldMasterId id="214748368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</p:sldIdLst>
  <p:sldSz cy="5143500" cx="9144000"/>
  <p:notesSz cx="6858000" cy="9144000"/>
  <p:embeddedFontLst>
    <p:embeddedFont>
      <p:font typeface="Catamaran"/>
      <p:regular r:id="rId33"/>
      <p:bold r:id="rId34"/>
    </p:embeddedFont>
    <p:embeddedFont>
      <p:font typeface="Roboto"/>
      <p:regular r:id="rId35"/>
      <p:bold r:id="rId36"/>
      <p:italic r:id="rId37"/>
      <p:boldItalic r:id="rId38"/>
    </p:embeddedFont>
    <p:embeddedFont>
      <p:font typeface="Catamaran Thin"/>
      <p:regular r:id="rId39"/>
      <p:bold r:id="rId40"/>
    </p:embeddedFont>
    <p:embeddedFont>
      <p:font typeface="Fira Sans Extra Condensed Medium"/>
      <p:regular r:id="rId41"/>
      <p:bold r:id="rId42"/>
      <p:italic r:id="rId43"/>
      <p:boldItalic r:id="rId44"/>
    </p:embeddedFont>
    <p:embeddedFont>
      <p:font typeface="Livvic"/>
      <p:regular r:id="rId45"/>
      <p:bold r:id="rId46"/>
      <p:italic r:id="rId47"/>
      <p:boldItalic r:id="rId48"/>
    </p:embeddedFont>
    <p:embeddedFont>
      <p:font typeface="Fira Sans"/>
      <p:regular r:id="rId49"/>
      <p:bold r:id="rId50"/>
      <p:italic r:id="rId51"/>
      <p:boldItalic r:id="rId52"/>
    </p:embeddedFont>
    <p:embeddedFont>
      <p:font typeface="Fira Sans Extra Condensed"/>
      <p:regular r:id="rId53"/>
      <p:bold r:id="rId54"/>
      <p:italic r:id="rId55"/>
      <p:boldItalic r:id="rId5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CatamaranThin-bold.fntdata"/><Relationship Id="rId42" Type="http://schemas.openxmlformats.org/officeDocument/2006/relationships/font" Target="fonts/FiraSansExtraCondensedMedium-bold.fntdata"/><Relationship Id="rId41" Type="http://schemas.openxmlformats.org/officeDocument/2006/relationships/font" Target="fonts/FiraSansExtraCondensedMedium-regular.fntdata"/><Relationship Id="rId44" Type="http://schemas.openxmlformats.org/officeDocument/2006/relationships/font" Target="fonts/FiraSansExtraCondensedMedium-boldItalic.fntdata"/><Relationship Id="rId43" Type="http://schemas.openxmlformats.org/officeDocument/2006/relationships/font" Target="fonts/FiraSansExtraCondensedMedium-italic.fntdata"/><Relationship Id="rId46" Type="http://schemas.openxmlformats.org/officeDocument/2006/relationships/font" Target="fonts/Livvic-bold.fntdata"/><Relationship Id="rId45" Type="http://schemas.openxmlformats.org/officeDocument/2006/relationships/font" Target="fonts/Livvic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font" Target="fonts/Livvic-boldItalic.fntdata"/><Relationship Id="rId47" Type="http://schemas.openxmlformats.org/officeDocument/2006/relationships/font" Target="fonts/Livvic-italic.fntdata"/><Relationship Id="rId49" Type="http://schemas.openxmlformats.org/officeDocument/2006/relationships/font" Target="fonts/FiraSans-regular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font" Target="fonts/Catamaran-regular.fntdata"/><Relationship Id="rId32" Type="http://schemas.openxmlformats.org/officeDocument/2006/relationships/slide" Target="slides/slide26.xml"/><Relationship Id="rId35" Type="http://schemas.openxmlformats.org/officeDocument/2006/relationships/font" Target="fonts/Roboto-regular.fntdata"/><Relationship Id="rId34" Type="http://schemas.openxmlformats.org/officeDocument/2006/relationships/font" Target="fonts/Catamaran-bold.fntdata"/><Relationship Id="rId37" Type="http://schemas.openxmlformats.org/officeDocument/2006/relationships/font" Target="fonts/Roboto-italic.fntdata"/><Relationship Id="rId36" Type="http://schemas.openxmlformats.org/officeDocument/2006/relationships/font" Target="fonts/Roboto-bold.fntdata"/><Relationship Id="rId39" Type="http://schemas.openxmlformats.org/officeDocument/2006/relationships/font" Target="fonts/CatamaranThin-regular.fntdata"/><Relationship Id="rId38" Type="http://schemas.openxmlformats.org/officeDocument/2006/relationships/font" Target="fonts/Roboto-boldItalic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FiraSans-italic.fntdata"/><Relationship Id="rId50" Type="http://schemas.openxmlformats.org/officeDocument/2006/relationships/font" Target="fonts/FiraSans-bold.fntdata"/><Relationship Id="rId53" Type="http://schemas.openxmlformats.org/officeDocument/2006/relationships/font" Target="fonts/FiraSansExtraCondensed-regular.fntdata"/><Relationship Id="rId52" Type="http://schemas.openxmlformats.org/officeDocument/2006/relationships/font" Target="fonts/FiraSans-boldItalic.fntdata"/><Relationship Id="rId11" Type="http://schemas.openxmlformats.org/officeDocument/2006/relationships/slide" Target="slides/slide5.xml"/><Relationship Id="rId55" Type="http://schemas.openxmlformats.org/officeDocument/2006/relationships/font" Target="fonts/FiraSansExtraCondensed-italic.fntdata"/><Relationship Id="rId10" Type="http://schemas.openxmlformats.org/officeDocument/2006/relationships/slide" Target="slides/slide4.xml"/><Relationship Id="rId54" Type="http://schemas.openxmlformats.org/officeDocument/2006/relationships/font" Target="fonts/FiraSansExtraCondensed-bold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56" Type="http://schemas.openxmlformats.org/officeDocument/2006/relationships/font" Target="fonts/FiraSansExtraCondensed-boldItalic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a02884901e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a02884901e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a02884901e_0_9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a02884901e_0_9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a07f1c7a23_0_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a07f1c7a23_0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a07f1c7a23_0_3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a07f1c7a23_0_3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a07f1c7a23_0_5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a07f1c7a23_0_5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a07f1c7a23_0_6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a07f1c7a23_0_6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a07f1c7a23_0_6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a07f1c7a23_0_6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a02884901e_0_9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a02884901e_0_9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a07f1c7a23_0_8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a07f1c7a23_0_8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a07f1c7a23_0_1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a07f1c7a23_0_1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a07f1c7a23_0_10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a07f1c7a23_0_10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a02884901e_0_2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a02884901e_0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a07f1c7a23_0_1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a07f1c7a23_0_1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a02884901e_0_9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a02884901e_0_9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a07f1c7a23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a07f1c7a23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a02884901e_0_10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a02884901e_0_10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a02884901e_0_15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Google Shape;534;ga02884901e_0_15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a02884901e_0_3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a02884901e_0_3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a02884901e_0_4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Google Shape;561;ga02884901e_0_4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a02884901e_0_19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a02884901e_0_19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a02884901e_0_7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a02884901e_0_7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C4043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a02884901e_0_8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a02884901e_0_8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a02884901e_0_17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a02884901e_0_17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a02884901e_0_1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a02884901e_0_1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a02884901e_0_12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a02884901e_0_12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a02884901e_0_16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a02884901e_0_16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pening slide">
  <p:cSld name="CUSTOM_7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4"/>
          <p:cNvSpPr txBox="1"/>
          <p:nvPr>
            <p:ph type="ctrTitle"/>
          </p:nvPr>
        </p:nvSpPr>
        <p:spPr>
          <a:xfrm>
            <a:off x="1039575" y="1701225"/>
            <a:ext cx="4592400" cy="17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55" name="Google Shape;55;p14"/>
          <p:cNvSpPr txBox="1"/>
          <p:nvPr>
            <p:ph idx="1" type="subTitle"/>
          </p:nvPr>
        </p:nvSpPr>
        <p:spPr>
          <a:xfrm>
            <a:off x="1039575" y="3206400"/>
            <a:ext cx="2402100" cy="71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12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5"/>
          <p:cNvSpPr txBox="1"/>
          <p:nvPr>
            <p:ph type="ctrTitle"/>
          </p:nvPr>
        </p:nvSpPr>
        <p:spPr>
          <a:xfrm>
            <a:off x="3423902" y="387473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58" name="Google Shape;58;p15"/>
          <p:cNvSpPr txBox="1"/>
          <p:nvPr>
            <p:ph idx="1" type="subTitle"/>
          </p:nvPr>
        </p:nvSpPr>
        <p:spPr>
          <a:xfrm>
            <a:off x="3423900" y="802521"/>
            <a:ext cx="19065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59" name="Google Shape;59;p15"/>
          <p:cNvSpPr txBox="1"/>
          <p:nvPr>
            <p:ph hasCustomPrompt="1" idx="2" type="title"/>
          </p:nvPr>
        </p:nvSpPr>
        <p:spPr>
          <a:xfrm>
            <a:off x="2023007" y="654113"/>
            <a:ext cx="17391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0" name="Google Shape;60;p15"/>
          <p:cNvSpPr txBox="1"/>
          <p:nvPr>
            <p:ph idx="3" type="ctrTitle"/>
          </p:nvPr>
        </p:nvSpPr>
        <p:spPr>
          <a:xfrm>
            <a:off x="3425264" y="1224286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61" name="Google Shape;61;p15"/>
          <p:cNvSpPr txBox="1"/>
          <p:nvPr>
            <p:ph idx="4" type="subTitle"/>
          </p:nvPr>
        </p:nvSpPr>
        <p:spPr>
          <a:xfrm>
            <a:off x="3425259" y="1638859"/>
            <a:ext cx="19767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62" name="Google Shape;62;p15"/>
          <p:cNvSpPr txBox="1"/>
          <p:nvPr>
            <p:ph hasCustomPrompt="1" idx="5" type="title"/>
          </p:nvPr>
        </p:nvSpPr>
        <p:spPr>
          <a:xfrm>
            <a:off x="2023007" y="1488788"/>
            <a:ext cx="16152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3" name="Google Shape;63;p15"/>
          <p:cNvSpPr txBox="1"/>
          <p:nvPr>
            <p:ph idx="6" type="ctrTitle"/>
          </p:nvPr>
        </p:nvSpPr>
        <p:spPr>
          <a:xfrm>
            <a:off x="3427999" y="2061098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64" name="Google Shape;64;p15"/>
          <p:cNvSpPr txBox="1"/>
          <p:nvPr>
            <p:ph idx="7" type="subTitle"/>
          </p:nvPr>
        </p:nvSpPr>
        <p:spPr>
          <a:xfrm>
            <a:off x="3427997" y="2475197"/>
            <a:ext cx="19065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15"/>
          <p:cNvSpPr txBox="1"/>
          <p:nvPr>
            <p:ph hasCustomPrompt="1" idx="8" type="title"/>
          </p:nvPr>
        </p:nvSpPr>
        <p:spPr>
          <a:xfrm>
            <a:off x="2023007" y="2323463"/>
            <a:ext cx="1573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6" name="Google Shape;66;p15"/>
          <p:cNvSpPr txBox="1"/>
          <p:nvPr>
            <p:ph idx="9" type="ctrTitle"/>
          </p:nvPr>
        </p:nvSpPr>
        <p:spPr>
          <a:xfrm rot="5400000">
            <a:off x="6601629" y="1646270"/>
            <a:ext cx="2913300" cy="48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7" name="Google Shape;67;p15"/>
          <p:cNvSpPr txBox="1"/>
          <p:nvPr>
            <p:ph idx="13" type="ctrTitle"/>
          </p:nvPr>
        </p:nvSpPr>
        <p:spPr>
          <a:xfrm>
            <a:off x="3427999" y="2897911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68" name="Google Shape;68;p15"/>
          <p:cNvSpPr txBox="1"/>
          <p:nvPr>
            <p:ph idx="14" type="subTitle"/>
          </p:nvPr>
        </p:nvSpPr>
        <p:spPr>
          <a:xfrm>
            <a:off x="3427997" y="3311534"/>
            <a:ext cx="19065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15"/>
          <p:cNvSpPr txBox="1"/>
          <p:nvPr>
            <p:ph hasCustomPrompt="1" idx="15" type="title"/>
          </p:nvPr>
        </p:nvSpPr>
        <p:spPr>
          <a:xfrm>
            <a:off x="2023007" y="3158138"/>
            <a:ext cx="1573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0" name="Google Shape;70;p15"/>
          <p:cNvSpPr txBox="1"/>
          <p:nvPr>
            <p:ph idx="16" type="ctrTitle"/>
          </p:nvPr>
        </p:nvSpPr>
        <p:spPr>
          <a:xfrm>
            <a:off x="3427999" y="3734723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71" name="Google Shape;71;p15"/>
          <p:cNvSpPr txBox="1"/>
          <p:nvPr>
            <p:ph idx="17" type="subTitle"/>
          </p:nvPr>
        </p:nvSpPr>
        <p:spPr>
          <a:xfrm>
            <a:off x="3427997" y="4147872"/>
            <a:ext cx="19065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72" name="Google Shape;72;p15"/>
          <p:cNvSpPr txBox="1"/>
          <p:nvPr>
            <p:ph hasCustomPrompt="1" idx="18" type="title"/>
          </p:nvPr>
        </p:nvSpPr>
        <p:spPr>
          <a:xfrm>
            <a:off x="2023007" y="3992813"/>
            <a:ext cx="1573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CUSTOM_13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/>
          <p:nvPr>
            <p:ph type="title"/>
          </p:nvPr>
        </p:nvSpPr>
        <p:spPr>
          <a:xfrm>
            <a:off x="672375" y="1432475"/>
            <a:ext cx="3498000" cy="89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75" name="Google Shape;75;p16"/>
          <p:cNvSpPr txBox="1"/>
          <p:nvPr>
            <p:ph idx="1" type="subTitle"/>
          </p:nvPr>
        </p:nvSpPr>
        <p:spPr>
          <a:xfrm flipH="1">
            <a:off x="1667175" y="2154225"/>
            <a:ext cx="2503200" cy="117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columns 1">
  <p:cSld name="CUSTOM_27_1_1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7"/>
          <p:cNvSpPr txBox="1"/>
          <p:nvPr>
            <p:ph type="ctrTitle"/>
          </p:nvPr>
        </p:nvSpPr>
        <p:spPr>
          <a:xfrm>
            <a:off x="631875" y="842025"/>
            <a:ext cx="287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17"/>
          <p:cNvSpPr txBox="1"/>
          <p:nvPr>
            <p:ph idx="1" type="subTitle"/>
          </p:nvPr>
        </p:nvSpPr>
        <p:spPr>
          <a:xfrm>
            <a:off x="631884" y="1410841"/>
            <a:ext cx="2480700" cy="53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79" name="Google Shape;79;p17"/>
          <p:cNvSpPr txBox="1"/>
          <p:nvPr>
            <p:ph idx="2" type="ctrTitle"/>
          </p:nvPr>
        </p:nvSpPr>
        <p:spPr>
          <a:xfrm>
            <a:off x="4213664" y="842025"/>
            <a:ext cx="26979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80" name="Google Shape;80;p17"/>
          <p:cNvSpPr txBox="1"/>
          <p:nvPr>
            <p:ph idx="3" type="subTitle"/>
          </p:nvPr>
        </p:nvSpPr>
        <p:spPr>
          <a:xfrm>
            <a:off x="4213664" y="1410841"/>
            <a:ext cx="2586000" cy="7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1" name="Google Shape;81;p17"/>
          <p:cNvSpPr txBox="1"/>
          <p:nvPr>
            <p:ph idx="4" type="ctrTitle"/>
          </p:nvPr>
        </p:nvSpPr>
        <p:spPr>
          <a:xfrm>
            <a:off x="631883" y="3331927"/>
            <a:ext cx="287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82" name="Google Shape;82;p17"/>
          <p:cNvSpPr txBox="1"/>
          <p:nvPr>
            <p:ph idx="5" type="subTitle"/>
          </p:nvPr>
        </p:nvSpPr>
        <p:spPr>
          <a:xfrm>
            <a:off x="631884" y="3914208"/>
            <a:ext cx="24807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3" name="Google Shape;83;p17"/>
          <p:cNvSpPr txBox="1"/>
          <p:nvPr>
            <p:ph idx="6" type="ctrTitle"/>
          </p:nvPr>
        </p:nvSpPr>
        <p:spPr>
          <a:xfrm rot="5400000">
            <a:off x="6685437" y="1646270"/>
            <a:ext cx="2913300" cy="48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84" name="Google Shape;84;p17"/>
          <p:cNvSpPr txBox="1"/>
          <p:nvPr>
            <p:ph idx="7" type="ctrTitle"/>
          </p:nvPr>
        </p:nvSpPr>
        <p:spPr>
          <a:xfrm>
            <a:off x="4213664" y="3331934"/>
            <a:ext cx="25860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85" name="Google Shape;85;p17"/>
          <p:cNvSpPr txBox="1"/>
          <p:nvPr>
            <p:ph idx="8" type="subTitle"/>
          </p:nvPr>
        </p:nvSpPr>
        <p:spPr>
          <a:xfrm>
            <a:off x="4213664" y="3914208"/>
            <a:ext cx="2586000" cy="7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 1">
  <p:cSld name="CUSTOM_27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8"/>
          <p:cNvSpPr txBox="1"/>
          <p:nvPr>
            <p:ph type="ctrTitle"/>
          </p:nvPr>
        </p:nvSpPr>
        <p:spPr>
          <a:xfrm>
            <a:off x="4921575" y="2993035"/>
            <a:ext cx="18282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8" name="Google Shape;88;p18"/>
          <p:cNvSpPr txBox="1"/>
          <p:nvPr>
            <p:ph idx="1" type="subTitle"/>
          </p:nvPr>
        </p:nvSpPr>
        <p:spPr>
          <a:xfrm>
            <a:off x="4921575" y="3553810"/>
            <a:ext cx="15222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9" name="Google Shape;89;p18"/>
          <p:cNvSpPr txBox="1"/>
          <p:nvPr>
            <p:ph idx="2" type="ctrTitle"/>
          </p:nvPr>
        </p:nvSpPr>
        <p:spPr>
          <a:xfrm>
            <a:off x="906139" y="2993035"/>
            <a:ext cx="18282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18"/>
          <p:cNvSpPr txBox="1"/>
          <p:nvPr>
            <p:ph idx="3" type="subTitle"/>
          </p:nvPr>
        </p:nvSpPr>
        <p:spPr>
          <a:xfrm>
            <a:off x="906139" y="3553810"/>
            <a:ext cx="15222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91" name="Google Shape;91;p18"/>
          <p:cNvSpPr txBox="1"/>
          <p:nvPr>
            <p:ph idx="4" type="ctrTitle"/>
          </p:nvPr>
        </p:nvSpPr>
        <p:spPr>
          <a:xfrm rot="5400000">
            <a:off x="6685437" y="1646270"/>
            <a:ext cx="2913300" cy="48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92" name="Google Shape;92;p18"/>
          <p:cNvSpPr txBox="1"/>
          <p:nvPr>
            <p:ph idx="5" type="ctrTitle"/>
          </p:nvPr>
        </p:nvSpPr>
        <p:spPr>
          <a:xfrm>
            <a:off x="2928557" y="2993035"/>
            <a:ext cx="17988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3" name="Google Shape;93;p18"/>
          <p:cNvSpPr txBox="1"/>
          <p:nvPr>
            <p:ph idx="6" type="subTitle"/>
          </p:nvPr>
        </p:nvSpPr>
        <p:spPr>
          <a:xfrm>
            <a:off x="2928550" y="3553810"/>
            <a:ext cx="1476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USTOM_14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9"/>
          <p:cNvSpPr txBox="1"/>
          <p:nvPr>
            <p:ph type="ctrTitle"/>
          </p:nvPr>
        </p:nvSpPr>
        <p:spPr>
          <a:xfrm>
            <a:off x="5432000" y="710675"/>
            <a:ext cx="2888100" cy="20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96" name="Google Shape;96;p19"/>
          <p:cNvSpPr txBox="1"/>
          <p:nvPr>
            <p:ph idx="1" type="subTitle"/>
          </p:nvPr>
        </p:nvSpPr>
        <p:spPr>
          <a:xfrm>
            <a:off x="5363550" y="2724625"/>
            <a:ext cx="2956500" cy="17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28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0"/>
          <p:cNvSpPr txBox="1"/>
          <p:nvPr>
            <p:ph idx="1" type="subTitle"/>
          </p:nvPr>
        </p:nvSpPr>
        <p:spPr>
          <a:xfrm>
            <a:off x="915175" y="3380775"/>
            <a:ext cx="3960600" cy="63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99" name="Google Shape;99;p20"/>
          <p:cNvSpPr txBox="1"/>
          <p:nvPr>
            <p:ph idx="2" type="subTitle"/>
          </p:nvPr>
        </p:nvSpPr>
        <p:spPr>
          <a:xfrm>
            <a:off x="915175" y="4004575"/>
            <a:ext cx="1821000" cy="21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3">
  <p:cSld name="CUSTOM_16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1"/>
          <p:cNvSpPr txBox="1"/>
          <p:nvPr>
            <p:ph idx="1" type="subTitle"/>
          </p:nvPr>
        </p:nvSpPr>
        <p:spPr>
          <a:xfrm>
            <a:off x="2117847" y="3380460"/>
            <a:ext cx="2951400" cy="29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102" name="Google Shape;102;p21"/>
          <p:cNvSpPr txBox="1"/>
          <p:nvPr>
            <p:ph type="ctrTitle"/>
          </p:nvPr>
        </p:nvSpPr>
        <p:spPr>
          <a:xfrm rot="-5400000">
            <a:off x="-343101" y="1759150"/>
            <a:ext cx="2888100" cy="89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4">
  <p:cSld name="CUSTOM_16_1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2"/>
          <p:cNvSpPr txBox="1"/>
          <p:nvPr>
            <p:ph idx="1" type="subTitle"/>
          </p:nvPr>
        </p:nvSpPr>
        <p:spPr>
          <a:xfrm flipH="1">
            <a:off x="4189625" y="3380460"/>
            <a:ext cx="2951400" cy="29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105" name="Google Shape;105;p22"/>
          <p:cNvSpPr txBox="1"/>
          <p:nvPr>
            <p:ph type="ctrTitle"/>
          </p:nvPr>
        </p:nvSpPr>
        <p:spPr>
          <a:xfrm rot="5400000">
            <a:off x="6612409" y="1752564"/>
            <a:ext cx="2888100" cy="89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itle">
  <p:cSld name="CUSTOM_35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3"/>
          <p:cNvSpPr txBox="1"/>
          <p:nvPr>
            <p:ph type="title"/>
          </p:nvPr>
        </p:nvSpPr>
        <p:spPr>
          <a:xfrm>
            <a:off x="3200250" y="1742750"/>
            <a:ext cx="2743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Catamaran Thin"/>
                <a:ea typeface="Catamaran Thin"/>
                <a:cs typeface="Catamaran Thin"/>
                <a:sym typeface="Catamaran Thin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Catamaran Thin"/>
                <a:ea typeface="Catamaran Thin"/>
                <a:cs typeface="Catamaran Thin"/>
                <a:sym typeface="Catamaran Thin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Catamaran Thin"/>
                <a:ea typeface="Catamaran Thin"/>
                <a:cs typeface="Catamaran Thin"/>
                <a:sym typeface="Catamaran Thin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Catamaran Thin"/>
                <a:ea typeface="Catamaran Thin"/>
                <a:cs typeface="Catamaran Thin"/>
                <a:sym typeface="Catamaran Thin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Catamaran Thin"/>
                <a:ea typeface="Catamaran Thin"/>
                <a:cs typeface="Catamaran Thin"/>
                <a:sym typeface="Catamaran Thin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Catamaran Thin"/>
                <a:ea typeface="Catamaran Thin"/>
                <a:cs typeface="Catamaran Thin"/>
                <a:sym typeface="Catamaran Thin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Catamaran Thin"/>
                <a:ea typeface="Catamaran Thin"/>
                <a:cs typeface="Catamaran Thin"/>
                <a:sym typeface="Catamaran Thin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Catamaran Thin"/>
                <a:ea typeface="Catamaran Thin"/>
                <a:cs typeface="Catamaran Thin"/>
                <a:sym typeface="Catamaran Thin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">
  <p:cSld name="CUSTOM_38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4"/>
          <p:cNvSpPr txBox="1"/>
          <p:nvPr>
            <p:ph type="ctrTitle"/>
          </p:nvPr>
        </p:nvSpPr>
        <p:spPr>
          <a:xfrm>
            <a:off x="769725" y="1310050"/>
            <a:ext cx="34302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10" name="Google Shape;110;p24"/>
          <p:cNvSpPr txBox="1"/>
          <p:nvPr>
            <p:ph hasCustomPrompt="1" idx="2" type="title"/>
          </p:nvPr>
        </p:nvSpPr>
        <p:spPr>
          <a:xfrm rot="5400000">
            <a:off x="7142178" y="3570226"/>
            <a:ext cx="1738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x columns">
  <p:cSld name="CUSTOM_30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5"/>
          <p:cNvSpPr txBox="1"/>
          <p:nvPr>
            <p:ph type="ctrTitle"/>
          </p:nvPr>
        </p:nvSpPr>
        <p:spPr>
          <a:xfrm>
            <a:off x="656422" y="1394416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13" name="Google Shape;113;p25"/>
          <p:cNvSpPr txBox="1"/>
          <p:nvPr>
            <p:ph idx="1" type="subTitle"/>
          </p:nvPr>
        </p:nvSpPr>
        <p:spPr>
          <a:xfrm>
            <a:off x="656425" y="1886725"/>
            <a:ext cx="15639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14" name="Google Shape;114;p25"/>
          <p:cNvSpPr txBox="1"/>
          <p:nvPr>
            <p:ph idx="2" type="ctrTitle"/>
          </p:nvPr>
        </p:nvSpPr>
        <p:spPr>
          <a:xfrm>
            <a:off x="2650710" y="1394416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15" name="Google Shape;115;p25"/>
          <p:cNvSpPr txBox="1"/>
          <p:nvPr>
            <p:ph idx="3" type="subTitle"/>
          </p:nvPr>
        </p:nvSpPr>
        <p:spPr>
          <a:xfrm>
            <a:off x="2610700" y="1886725"/>
            <a:ext cx="19614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16" name="Google Shape;116;p25"/>
          <p:cNvSpPr txBox="1"/>
          <p:nvPr>
            <p:ph idx="4" type="ctrTitle"/>
          </p:nvPr>
        </p:nvSpPr>
        <p:spPr>
          <a:xfrm>
            <a:off x="4638106" y="1394416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17" name="Google Shape;117;p25"/>
          <p:cNvSpPr txBox="1"/>
          <p:nvPr>
            <p:ph idx="5" type="subTitle"/>
          </p:nvPr>
        </p:nvSpPr>
        <p:spPr>
          <a:xfrm>
            <a:off x="4878076" y="1886725"/>
            <a:ext cx="16482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18" name="Google Shape;118;p25"/>
          <p:cNvSpPr txBox="1"/>
          <p:nvPr>
            <p:ph idx="6" type="ctrTitle"/>
          </p:nvPr>
        </p:nvSpPr>
        <p:spPr>
          <a:xfrm rot="5400000">
            <a:off x="6865575" y="1466125"/>
            <a:ext cx="2553000" cy="48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19" name="Google Shape;119;p25"/>
          <p:cNvSpPr txBox="1"/>
          <p:nvPr>
            <p:ph idx="7" type="ctrTitle"/>
          </p:nvPr>
        </p:nvSpPr>
        <p:spPr>
          <a:xfrm>
            <a:off x="656422" y="3367816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20" name="Google Shape;120;p25"/>
          <p:cNvSpPr txBox="1"/>
          <p:nvPr>
            <p:ph idx="8" type="subTitle"/>
          </p:nvPr>
        </p:nvSpPr>
        <p:spPr>
          <a:xfrm>
            <a:off x="656425" y="3860125"/>
            <a:ext cx="15639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21" name="Google Shape;121;p25"/>
          <p:cNvSpPr txBox="1"/>
          <p:nvPr>
            <p:ph idx="9" type="ctrTitle"/>
          </p:nvPr>
        </p:nvSpPr>
        <p:spPr>
          <a:xfrm>
            <a:off x="2650710" y="3367816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22" name="Google Shape;122;p25"/>
          <p:cNvSpPr txBox="1"/>
          <p:nvPr>
            <p:ph idx="13" type="subTitle"/>
          </p:nvPr>
        </p:nvSpPr>
        <p:spPr>
          <a:xfrm>
            <a:off x="2610700" y="3860125"/>
            <a:ext cx="19614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23" name="Google Shape;123;p25"/>
          <p:cNvSpPr txBox="1"/>
          <p:nvPr>
            <p:ph idx="14" type="ctrTitle"/>
          </p:nvPr>
        </p:nvSpPr>
        <p:spPr>
          <a:xfrm>
            <a:off x="4638106" y="3367816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24" name="Google Shape;124;p25"/>
          <p:cNvSpPr txBox="1"/>
          <p:nvPr>
            <p:ph idx="15" type="subTitle"/>
          </p:nvPr>
        </p:nvSpPr>
        <p:spPr>
          <a:xfrm>
            <a:off x="4878076" y="3860125"/>
            <a:ext cx="16482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USTOM_31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6"/>
          <p:cNvSpPr txBox="1"/>
          <p:nvPr>
            <p:ph type="ctrTitle"/>
          </p:nvPr>
        </p:nvSpPr>
        <p:spPr>
          <a:xfrm rot="5400000">
            <a:off x="6603595" y="1930225"/>
            <a:ext cx="3481200" cy="4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s 1">
  <p:cSld name="CUSTOM_21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7"/>
          <p:cNvSpPr txBox="1"/>
          <p:nvPr>
            <p:ph idx="1" type="subTitle"/>
          </p:nvPr>
        </p:nvSpPr>
        <p:spPr>
          <a:xfrm>
            <a:off x="4633950" y="1847896"/>
            <a:ext cx="18180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29" name="Google Shape;129;p27"/>
          <p:cNvSpPr txBox="1"/>
          <p:nvPr>
            <p:ph idx="2" type="subTitle"/>
          </p:nvPr>
        </p:nvSpPr>
        <p:spPr>
          <a:xfrm>
            <a:off x="4633950" y="3827870"/>
            <a:ext cx="18180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30" name="Google Shape;130;p27"/>
          <p:cNvSpPr txBox="1"/>
          <p:nvPr>
            <p:ph type="ctrTitle"/>
          </p:nvPr>
        </p:nvSpPr>
        <p:spPr>
          <a:xfrm>
            <a:off x="4633950" y="1539296"/>
            <a:ext cx="26193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31" name="Google Shape;131;p27"/>
          <p:cNvSpPr txBox="1"/>
          <p:nvPr>
            <p:ph idx="3" type="ctrTitle"/>
          </p:nvPr>
        </p:nvSpPr>
        <p:spPr>
          <a:xfrm>
            <a:off x="4633950" y="3519270"/>
            <a:ext cx="26193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32" name="Google Shape;132;p27"/>
          <p:cNvSpPr txBox="1"/>
          <p:nvPr>
            <p:ph idx="4" type="ctrTitle"/>
          </p:nvPr>
        </p:nvSpPr>
        <p:spPr>
          <a:xfrm rot="5400000">
            <a:off x="6917175" y="1414524"/>
            <a:ext cx="2449800" cy="48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510">
          <p15:clr>
            <a:srgbClr val="FA7B17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5">
  <p:cSld name="CUSTOM_32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8"/>
          <p:cNvSpPr txBox="1"/>
          <p:nvPr>
            <p:ph idx="1" type="subTitle"/>
          </p:nvPr>
        </p:nvSpPr>
        <p:spPr>
          <a:xfrm>
            <a:off x="2258125" y="3106325"/>
            <a:ext cx="3029100" cy="100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1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135" name="Google Shape;135;p28"/>
          <p:cNvSpPr txBox="1"/>
          <p:nvPr>
            <p:ph type="ctrTitle"/>
          </p:nvPr>
        </p:nvSpPr>
        <p:spPr>
          <a:xfrm rot="5400000">
            <a:off x="7241489" y="1041025"/>
            <a:ext cx="1702800" cy="48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 4">
  <p:cSld name="CUSTOM_33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9"/>
          <p:cNvSpPr txBox="1"/>
          <p:nvPr>
            <p:ph idx="1" type="subTitle"/>
          </p:nvPr>
        </p:nvSpPr>
        <p:spPr>
          <a:xfrm flipH="1">
            <a:off x="840600" y="2432150"/>
            <a:ext cx="1650300" cy="7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38" name="Google Shape;138;p29"/>
          <p:cNvSpPr txBox="1"/>
          <p:nvPr>
            <p:ph idx="2" type="subTitle"/>
          </p:nvPr>
        </p:nvSpPr>
        <p:spPr>
          <a:xfrm>
            <a:off x="4702174" y="1049093"/>
            <a:ext cx="19602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39" name="Google Shape;139;p29"/>
          <p:cNvSpPr txBox="1"/>
          <p:nvPr>
            <p:ph type="ctrTitle"/>
          </p:nvPr>
        </p:nvSpPr>
        <p:spPr>
          <a:xfrm>
            <a:off x="-533400" y="2047350"/>
            <a:ext cx="30243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40" name="Google Shape;140;p29"/>
          <p:cNvSpPr txBox="1"/>
          <p:nvPr>
            <p:ph idx="3" type="ctrTitle"/>
          </p:nvPr>
        </p:nvSpPr>
        <p:spPr>
          <a:xfrm>
            <a:off x="4702174" y="664293"/>
            <a:ext cx="26193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41" name="Google Shape;141;p29"/>
          <p:cNvSpPr txBox="1"/>
          <p:nvPr>
            <p:ph idx="4" type="subTitle"/>
          </p:nvPr>
        </p:nvSpPr>
        <p:spPr>
          <a:xfrm>
            <a:off x="4702174" y="3788925"/>
            <a:ext cx="22149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42" name="Google Shape;142;p29"/>
          <p:cNvSpPr txBox="1"/>
          <p:nvPr>
            <p:ph idx="5" type="ctrTitle"/>
          </p:nvPr>
        </p:nvSpPr>
        <p:spPr>
          <a:xfrm>
            <a:off x="4702174" y="3389725"/>
            <a:ext cx="24756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43" name="Google Shape;143;p29"/>
          <p:cNvSpPr txBox="1"/>
          <p:nvPr>
            <p:ph idx="6" type="ctrTitle"/>
          </p:nvPr>
        </p:nvSpPr>
        <p:spPr>
          <a:xfrm rot="5400000">
            <a:off x="6860962" y="1407498"/>
            <a:ext cx="2449800" cy="48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510">
          <p15:clr>
            <a:srgbClr val="FA7B17"/>
          </p15:clr>
        </p15:guide>
        <p15:guide id="2" pos="454">
          <p15:clr>
            <a:srgbClr val="FA7B17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s 2">
  <p:cSld name="CUSTOM_34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0"/>
          <p:cNvSpPr txBox="1"/>
          <p:nvPr>
            <p:ph type="ctrTitle"/>
          </p:nvPr>
        </p:nvSpPr>
        <p:spPr>
          <a:xfrm rot="5400000">
            <a:off x="6860962" y="1407498"/>
            <a:ext cx="2449800" cy="48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46" name="Google Shape;146;p30"/>
          <p:cNvSpPr txBox="1"/>
          <p:nvPr>
            <p:ph idx="1" type="subTitle"/>
          </p:nvPr>
        </p:nvSpPr>
        <p:spPr>
          <a:xfrm>
            <a:off x="1579064" y="2147200"/>
            <a:ext cx="16266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47" name="Google Shape;147;p30"/>
          <p:cNvSpPr txBox="1"/>
          <p:nvPr>
            <p:ph idx="2" type="ctrTitle"/>
          </p:nvPr>
        </p:nvSpPr>
        <p:spPr>
          <a:xfrm>
            <a:off x="1579064" y="1762400"/>
            <a:ext cx="26193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48" name="Google Shape;148;p30"/>
          <p:cNvSpPr txBox="1"/>
          <p:nvPr>
            <p:ph idx="3" type="subTitle"/>
          </p:nvPr>
        </p:nvSpPr>
        <p:spPr>
          <a:xfrm>
            <a:off x="4068269" y="2147200"/>
            <a:ext cx="16266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49" name="Google Shape;149;p30"/>
          <p:cNvSpPr txBox="1"/>
          <p:nvPr>
            <p:ph idx="4" type="ctrTitle"/>
          </p:nvPr>
        </p:nvSpPr>
        <p:spPr>
          <a:xfrm>
            <a:off x="3075567" y="1762400"/>
            <a:ext cx="26193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6">
  <p:cSld name="CUSTOM_11_1_2_1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1"/>
          <p:cNvSpPr txBox="1"/>
          <p:nvPr>
            <p:ph type="ctrTitle"/>
          </p:nvPr>
        </p:nvSpPr>
        <p:spPr>
          <a:xfrm>
            <a:off x="831200" y="376498"/>
            <a:ext cx="3867300" cy="20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2" name="Google Shape;152;p31"/>
          <p:cNvSpPr txBox="1"/>
          <p:nvPr>
            <p:ph idx="1" type="subTitle"/>
          </p:nvPr>
        </p:nvSpPr>
        <p:spPr>
          <a:xfrm>
            <a:off x="831200" y="2314225"/>
            <a:ext cx="3081600" cy="17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redits">
  <p:cSld name="CUSTOM_25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2"/>
          <p:cNvSpPr txBox="1"/>
          <p:nvPr>
            <p:ph idx="1" type="body"/>
          </p:nvPr>
        </p:nvSpPr>
        <p:spPr>
          <a:xfrm>
            <a:off x="642050" y="2134800"/>
            <a:ext cx="5308200" cy="14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55" name="Google Shape;155;p32"/>
          <p:cNvSpPr txBox="1"/>
          <p:nvPr>
            <p:ph type="ctrTitle"/>
          </p:nvPr>
        </p:nvSpPr>
        <p:spPr>
          <a:xfrm rot="5400000">
            <a:off x="6923109" y="1407498"/>
            <a:ext cx="2449800" cy="48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esources">
  <p:cSld name="CUSTOM_25_1"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3"/>
          <p:cNvSpPr txBox="1"/>
          <p:nvPr>
            <p:ph idx="1" type="body"/>
          </p:nvPr>
        </p:nvSpPr>
        <p:spPr>
          <a:xfrm>
            <a:off x="642050" y="1277550"/>
            <a:ext cx="5308200" cy="14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58" name="Google Shape;158;p33"/>
          <p:cNvSpPr txBox="1"/>
          <p:nvPr>
            <p:ph type="ctrTitle"/>
          </p:nvPr>
        </p:nvSpPr>
        <p:spPr>
          <a:xfrm rot="5400000">
            <a:off x="6923109" y="1407498"/>
            <a:ext cx="2449800" cy="48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59" name="Google Shape;159;p33"/>
          <p:cNvSpPr txBox="1"/>
          <p:nvPr>
            <p:ph idx="2" type="subTitle"/>
          </p:nvPr>
        </p:nvSpPr>
        <p:spPr>
          <a:xfrm>
            <a:off x="642050" y="540000"/>
            <a:ext cx="4655400" cy="96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21" Type="http://schemas.openxmlformats.org/officeDocument/2006/relationships/theme" Target="../theme/theme3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5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30.xml"/><Relationship Id="rId6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29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b="1" sz="28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b="1" sz="28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b="1" sz="28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b="1" sz="28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b="1" sz="28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b="1" sz="28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b="1" sz="28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b="1" sz="28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b="1" sz="28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Thin"/>
              <a:buChar char="●"/>
              <a:defRPr sz="12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1pPr>
            <a:lvl2pPr indent="-3048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Thin"/>
              <a:buChar char="○"/>
              <a:defRPr sz="12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2pPr>
            <a:lvl3pPr indent="-3048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Thin"/>
              <a:buChar char="■"/>
              <a:defRPr sz="12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3pPr>
            <a:lvl4pPr indent="-3048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Thin"/>
              <a:buChar char="●"/>
              <a:defRPr sz="12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4pPr>
            <a:lvl5pPr indent="-3048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Thin"/>
              <a:buChar char="○"/>
              <a:defRPr sz="12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5pPr>
            <a:lvl6pPr indent="-3048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Thin"/>
              <a:buChar char="■"/>
              <a:defRPr sz="12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6pPr>
            <a:lvl7pPr indent="-3048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Thin"/>
              <a:buChar char="●"/>
              <a:defRPr sz="12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7pPr>
            <a:lvl8pPr indent="-3048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Thin"/>
              <a:buChar char="○"/>
              <a:defRPr sz="12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8pPr>
            <a:lvl9pPr indent="-3048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Catamaran Thin"/>
              <a:buChar char="■"/>
              <a:defRPr sz="12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jpg"/><Relationship Id="rId4" Type="http://schemas.openxmlformats.org/officeDocument/2006/relationships/image" Target="../media/image1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jpg"/><Relationship Id="rId4" Type="http://schemas.openxmlformats.org/officeDocument/2006/relationships/image" Target="../media/image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.jpg"/><Relationship Id="rId4" Type="http://schemas.openxmlformats.org/officeDocument/2006/relationships/image" Target="../media/image2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.jpg"/><Relationship Id="rId4" Type="http://schemas.openxmlformats.org/officeDocument/2006/relationships/image" Target="../media/image2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info.kingcounty.gov/assessor/DataDownload/default.aspx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4.png"/><Relationship Id="rId4" Type="http://schemas.openxmlformats.org/officeDocument/2006/relationships/hyperlink" Target="mailto:kristendavis27@gmail.com" TargetMode="Externa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Relationship Id="rId6" Type="http://schemas.openxmlformats.org/officeDocument/2006/relationships/hyperlink" Target="http://bit.ly/2TtBDfr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jpg"/><Relationship Id="rId4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jpg"/><Relationship Id="rId4" Type="http://schemas.openxmlformats.org/officeDocument/2006/relationships/image" Target="../media/image1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jpg"/><Relationship Id="rId4" Type="http://schemas.openxmlformats.org/officeDocument/2006/relationships/image" Target="../media/image11.png"/><Relationship Id="rId5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34"/>
          <p:cNvPicPr preferRelativeResize="0"/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4243725" y="0"/>
            <a:ext cx="531227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34"/>
          <p:cNvSpPr/>
          <p:nvPr/>
        </p:nvSpPr>
        <p:spPr>
          <a:xfrm rot="5400000">
            <a:off x="1428875" y="13850"/>
            <a:ext cx="3358800" cy="5026500"/>
          </a:xfrm>
          <a:prstGeom prst="rect">
            <a:avLst/>
          </a:prstGeom>
          <a:solidFill>
            <a:schemeClr val="accent1">
              <a:alpha val="8616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34"/>
          <p:cNvSpPr txBox="1"/>
          <p:nvPr>
            <p:ph idx="1" type="subTitle"/>
          </p:nvPr>
        </p:nvSpPr>
        <p:spPr>
          <a:xfrm>
            <a:off x="1039575" y="3206400"/>
            <a:ext cx="2402100" cy="71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EDA &amp; Linear Regression of 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King’s County Housing Data 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67" name="Google Shape;167;p34"/>
          <p:cNvSpPr txBox="1"/>
          <p:nvPr>
            <p:ph type="ctrTitle"/>
          </p:nvPr>
        </p:nvSpPr>
        <p:spPr>
          <a:xfrm>
            <a:off x="1039575" y="1701225"/>
            <a:ext cx="4592400" cy="17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PHASE 2 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FINAL PROJECT</a:t>
            </a:r>
            <a:endParaRPr>
              <a:solidFill>
                <a:schemeClr val="lt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168" name="Google Shape;168;p34"/>
          <p:cNvSpPr/>
          <p:nvPr/>
        </p:nvSpPr>
        <p:spPr>
          <a:xfrm flipH="1" rot="-5400000">
            <a:off x="7575150" y="2416550"/>
            <a:ext cx="3358800" cy="221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3"/>
          <p:cNvSpPr/>
          <p:nvPr/>
        </p:nvSpPr>
        <p:spPr>
          <a:xfrm>
            <a:off x="13425" y="0"/>
            <a:ext cx="7382700" cy="5170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43"/>
          <p:cNvSpPr/>
          <p:nvPr/>
        </p:nvSpPr>
        <p:spPr>
          <a:xfrm>
            <a:off x="7396225" y="25"/>
            <a:ext cx="17385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6" name="Google Shape;296;p43"/>
          <p:cNvPicPr preferRelativeResize="0"/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0" y="19400"/>
            <a:ext cx="7382700" cy="5170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43"/>
          <p:cNvSpPr/>
          <p:nvPr/>
        </p:nvSpPr>
        <p:spPr>
          <a:xfrm>
            <a:off x="720000" y="540000"/>
            <a:ext cx="3310200" cy="1568100"/>
          </a:xfrm>
          <a:prstGeom prst="rect">
            <a:avLst/>
          </a:prstGeom>
          <a:solidFill>
            <a:schemeClr val="accent1">
              <a:alpha val="61799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43"/>
          <p:cNvSpPr txBox="1"/>
          <p:nvPr>
            <p:ph type="ctrTitle"/>
          </p:nvPr>
        </p:nvSpPr>
        <p:spPr>
          <a:xfrm>
            <a:off x="769725" y="1310050"/>
            <a:ext cx="34302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EDA ANALYSIS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99" name="Google Shape;299;p43"/>
          <p:cNvSpPr txBox="1"/>
          <p:nvPr>
            <p:ph idx="2" type="title"/>
          </p:nvPr>
        </p:nvSpPr>
        <p:spPr>
          <a:xfrm rot="5400000">
            <a:off x="7142178" y="3570226"/>
            <a:ext cx="1738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02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/>
          <p:nvPr/>
        </p:nvSpPr>
        <p:spPr>
          <a:xfrm>
            <a:off x="-38250" y="1567950"/>
            <a:ext cx="7253100" cy="2007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44"/>
          <p:cNvSpPr txBox="1"/>
          <p:nvPr>
            <p:ph type="ctrTitle"/>
          </p:nvPr>
        </p:nvSpPr>
        <p:spPr>
          <a:xfrm rot="5400000">
            <a:off x="6390425" y="2143375"/>
            <a:ext cx="4241400" cy="82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Distribution of Grade &amp; Condition</a:t>
            </a:r>
            <a:endParaRPr/>
          </a:p>
        </p:txBody>
      </p:sp>
      <p:pic>
        <p:nvPicPr>
          <p:cNvPr id="306" name="Google Shape;306;p44"/>
          <p:cNvPicPr preferRelativeResize="0"/>
          <p:nvPr/>
        </p:nvPicPr>
        <p:blipFill rotWithShape="1">
          <a:blip r:embed="rId3">
            <a:alphaModFix/>
          </a:blip>
          <a:srcRect b="24288" l="26098" r="31383" t="25664"/>
          <a:stretch/>
        </p:blipFill>
        <p:spPr>
          <a:xfrm>
            <a:off x="117975" y="1985725"/>
            <a:ext cx="3891000" cy="2509699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07" name="Google Shape;307;p44"/>
          <p:cNvPicPr preferRelativeResize="0"/>
          <p:nvPr/>
        </p:nvPicPr>
        <p:blipFill rotWithShape="1">
          <a:blip r:embed="rId4">
            <a:alphaModFix/>
          </a:blip>
          <a:srcRect b="24384" l="25786" r="31989" t="24116"/>
          <a:stretch/>
        </p:blipFill>
        <p:spPr>
          <a:xfrm>
            <a:off x="4053287" y="496425"/>
            <a:ext cx="3890986" cy="2749375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308" name="Google Shape;308;p44"/>
          <p:cNvCxnSpPr/>
          <p:nvPr/>
        </p:nvCxnSpPr>
        <p:spPr>
          <a:xfrm>
            <a:off x="1682325" y="1103175"/>
            <a:ext cx="579000" cy="18615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9" name="Google Shape;309;p44"/>
          <p:cNvSpPr txBox="1"/>
          <p:nvPr/>
        </p:nvSpPr>
        <p:spPr>
          <a:xfrm>
            <a:off x="772125" y="496425"/>
            <a:ext cx="1489200" cy="6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atamaran Thin"/>
                <a:ea typeface="Catamaran Thin"/>
                <a:cs typeface="Catamaran Thin"/>
                <a:sym typeface="Catamaran Thin"/>
              </a:rPr>
              <a:t>Indicates average quality of build</a:t>
            </a:r>
            <a:endParaRPr sz="1500">
              <a:latin typeface="Catamaran Thin"/>
              <a:ea typeface="Catamaran Thin"/>
              <a:cs typeface="Catamaran Thin"/>
              <a:sym typeface="Catamaran Thin"/>
            </a:endParaRPr>
          </a:p>
        </p:txBody>
      </p:sp>
      <p:sp>
        <p:nvSpPr>
          <p:cNvPr id="310" name="Google Shape;310;p44"/>
          <p:cNvSpPr txBox="1"/>
          <p:nvPr/>
        </p:nvSpPr>
        <p:spPr>
          <a:xfrm>
            <a:off x="6633325" y="4261200"/>
            <a:ext cx="1557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tamaran Thin"/>
                <a:ea typeface="Catamaran Thin"/>
                <a:cs typeface="Catamaran Thin"/>
                <a:sym typeface="Catamaran Thin"/>
              </a:rPr>
              <a:t>M</a:t>
            </a:r>
            <a:r>
              <a:rPr lang="en">
                <a:latin typeface="Catamaran Thin"/>
                <a:ea typeface="Catamaran Thin"/>
                <a:cs typeface="Catamaran Thin"/>
                <a:sym typeface="Catamaran Thin"/>
              </a:rPr>
              <a:t>inimum</a:t>
            </a:r>
            <a:r>
              <a:rPr lang="en">
                <a:latin typeface="Catamaran Thin"/>
                <a:ea typeface="Catamaran Thin"/>
                <a:cs typeface="Catamaran Thin"/>
                <a:sym typeface="Catamaran Thin"/>
              </a:rPr>
              <a:t> grade to be </a:t>
            </a:r>
            <a:r>
              <a:rPr lang="en">
                <a:latin typeface="Catamaran Thin"/>
                <a:ea typeface="Catamaran Thin"/>
                <a:cs typeface="Catamaran Thin"/>
                <a:sym typeface="Catamaran Thin"/>
              </a:rPr>
              <a:t>considered</a:t>
            </a:r>
            <a:r>
              <a:rPr lang="en">
                <a:latin typeface="Catamaran Thin"/>
                <a:ea typeface="Catamaran Thin"/>
                <a:cs typeface="Catamaran Thin"/>
                <a:sym typeface="Catamaran Thin"/>
              </a:rPr>
              <a:t> “code compliant”</a:t>
            </a:r>
            <a:endParaRPr>
              <a:latin typeface="Catamaran Thin"/>
              <a:ea typeface="Catamaran Thin"/>
              <a:cs typeface="Catamaran Thin"/>
              <a:sym typeface="Catamaran Thin"/>
            </a:endParaRPr>
          </a:p>
        </p:txBody>
      </p:sp>
      <p:cxnSp>
        <p:nvCxnSpPr>
          <p:cNvPr id="311" name="Google Shape;311;p44"/>
          <p:cNvCxnSpPr/>
          <p:nvPr/>
        </p:nvCxnSpPr>
        <p:spPr>
          <a:xfrm>
            <a:off x="6054325" y="2731050"/>
            <a:ext cx="579000" cy="18615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45"/>
          <p:cNvSpPr/>
          <p:nvPr/>
        </p:nvSpPr>
        <p:spPr>
          <a:xfrm>
            <a:off x="-38250" y="1567950"/>
            <a:ext cx="7980900" cy="2007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45"/>
          <p:cNvSpPr txBox="1"/>
          <p:nvPr>
            <p:ph type="ctrTitle"/>
          </p:nvPr>
        </p:nvSpPr>
        <p:spPr>
          <a:xfrm rot="5400000">
            <a:off x="6390425" y="2143375"/>
            <a:ext cx="4241400" cy="82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Picture of Zipcode 98168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cxnSp>
        <p:nvCxnSpPr>
          <p:cNvPr id="318" name="Google Shape;318;p45"/>
          <p:cNvCxnSpPr/>
          <p:nvPr/>
        </p:nvCxnSpPr>
        <p:spPr>
          <a:xfrm>
            <a:off x="1682325" y="1103175"/>
            <a:ext cx="579000" cy="18615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9" name="Google Shape;319;p45"/>
          <p:cNvSpPr txBox="1"/>
          <p:nvPr/>
        </p:nvSpPr>
        <p:spPr>
          <a:xfrm>
            <a:off x="772125" y="496425"/>
            <a:ext cx="1489200" cy="6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atamaran Thin"/>
                <a:ea typeface="Catamaran Thin"/>
                <a:cs typeface="Catamaran Thin"/>
                <a:sym typeface="Catamaran Thin"/>
              </a:rPr>
              <a:t>Indicates average quality of build</a:t>
            </a:r>
            <a:endParaRPr sz="1500">
              <a:latin typeface="Catamaran Thin"/>
              <a:ea typeface="Catamaran Thin"/>
              <a:cs typeface="Catamaran Thin"/>
              <a:sym typeface="Catamaran Thin"/>
            </a:endParaRPr>
          </a:p>
        </p:txBody>
      </p:sp>
      <p:cxnSp>
        <p:nvCxnSpPr>
          <p:cNvPr id="320" name="Google Shape;320;p45"/>
          <p:cNvCxnSpPr/>
          <p:nvPr/>
        </p:nvCxnSpPr>
        <p:spPr>
          <a:xfrm>
            <a:off x="6054325" y="2731050"/>
            <a:ext cx="579000" cy="18615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21" name="Google Shape;321;p45"/>
          <p:cNvPicPr preferRelativeResize="0"/>
          <p:nvPr/>
        </p:nvPicPr>
        <p:blipFill rotWithShape="1">
          <a:blip r:embed="rId3">
            <a:alphaModFix/>
          </a:blip>
          <a:srcRect b="12584" l="20677" r="16908" t="28939"/>
          <a:stretch/>
        </p:blipFill>
        <p:spPr>
          <a:xfrm>
            <a:off x="200775" y="375638"/>
            <a:ext cx="7502851" cy="4392225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6"/>
          <p:cNvSpPr txBox="1"/>
          <p:nvPr>
            <p:ph type="ctrTitle"/>
          </p:nvPr>
        </p:nvSpPr>
        <p:spPr>
          <a:xfrm rot="5400000">
            <a:off x="6603595" y="1930225"/>
            <a:ext cx="3481200" cy="4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Zipcode 98168 By the Numbers</a:t>
            </a:r>
            <a:endParaRPr/>
          </a:p>
        </p:txBody>
      </p:sp>
      <p:sp>
        <p:nvSpPr>
          <p:cNvPr id="327" name="Google Shape;327;p46"/>
          <p:cNvSpPr/>
          <p:nvPr/>
        </p:nvSpPr>
        <p:spPr>
          <a:xfrm>
            <a:off x="4805832" y="810650"/>
            <a:ext cx="1847400" cy="369000"/>
          </a:xfrm>
          <a:prstGeom prst="roundRect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46"/>
          <p:cNvSpPr/>
          <p:nvPr/>
        </p:nvSpPr>
        <p:spPr>
          <a:xfrm>
            <a:off x="6027217" y="810677"/>
            <a:ext cx="629700" cy="369000"/>
          </a:xfrm>
          <a:prstGeom prst="roundRect">
            <a:avLst>
              <a:gd fmla="val 50000" name="adj"/>
            </a:avLst>
          </a:prstGeom>
          <a:solidFill>
            <a:srgbClr val="89765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897657"/>
              </a:solidFill>
            </a:endParaRPr>
          </a:p>
        </p:txBody>
      </p:sp>
      <p:sp>
        <p:nvSpPr>
          <p:cNvPr id="329" name="Google Shape;329;p46"/>
          <p:cNvSpPr txBox="1"/>
          <p:nvPr/>
        </p:nvSpPr>
        <p:spPr>
          <a:xfrm>
            <a:off x="5900251" y="719675"/>
            <a:ext cx="754500" cy="5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18%</a:t>
            </a:r>
            <a:endParaRPr sz="1800">
              <a:solidFill>
                <a:srgbClr val="FFFFFF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330" name="Google Shape;330;p46"/>
          <p:cNvSpPr/>
          <p:nvPr/>
        </p:nvSpPr>
        <p:spPr>
          <a:xfrm>
            <a:off x="1548113" y="1174266"/>
            <a:ext cx="1412100" cy="108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274300" spcFirstLastPara="1" rIns="274300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Average sale price of these homes compared to other homes sold in the zipcode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331" name="Google Shape;331;p46"/>
          <p:cNvGrpSpPr/>
          <p:nvPr/>
        </p:nvGrpSpPr>
        <p:grpSpPr>
          <a:xfrm>
            <a:off x="744607" y="3049240"/>
            <a:ext cx="1847235" cy="369272"/>
            <a:chOff x="476525" y="2255713"/>
            <a:chExt cx="1588200" cy="200713"/>
          </a:xfrm>
        </p:grpSpPr>
        <p:sp>
          <p:nvSpPr>
            <p:cNvPr id="332" name="Google Shape;332;p46"/>
            <p:cNvSpPr/>
            <p:nvPr/>
          </p:nvSpPr>
          <p:spPr>
            <a:xfrm>
              <a:off x="476525" y="2255713"/>
              <a:ext cx="1588200" cy="200700"/>
            </a:xfrm>
            <a:prstGeom prst="roundRect">
              <a:avLst>
                <a:gd fmla="val 50000" name="adj"/>
              </a:avLst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46"/>
            <p:cNvSpPr/>
            <p:nvPr/>
          </p:nvSpPr>
          <p:spPr>
            <a:xfrm>
              <a:off x="476533" y="2255726"/>
              <a:ext cx="587100" cy="200700"/>
            </a:xfrm>
            <a:prstGeom prst="roundRect">
              <a:avLst>
                <a:gd fmla="val 50000" name="adj"/>
              </a:avLst>
            </a:prstGeom>
            <a:solidFill>
              <a:srgbClr val="B946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B9462C"/>
                </a:solidFill>
              </a:endParaRPr>
            </a:p>
          </p:txBody>
        </p:sp>
      </p:grpSp>
      <p:sp>
        <p:nvSpPr>
          <p:cNvPr id="334" name="Google Shape;334;p46"/>
          <p:cNvSpPr/>
          <p:nvPr/>
        </p:nvSpPr>
        <p:spPr>
          <a:xfrm>
            <a:off x="5609320" y="3049218"/>
            <a:ext cx="1847400" cy="369000"/>
          </a:xfrm>
          <a:prstGeom prst="roundRect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46"/>
          <p:cNvSpPr/>
          <p:nvPr/>
        </p:nvSpPr>
        <p:spPr>
          <a:xfrm>
            <a:off x="6044261" y="3049245"/>
            <a:ext cx="1416000" cy="369000"/>
          </a:xfrm>
          <a:prstGeom prst="roundRect">
            <a:avLst>
              <a:gd fmla="val 50000" name="adj"/>
            </a:avLst>
          </a:prstGeom>
          <a:solidFill>
            <a:srgbClr val="CF6D5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p46"/>
          <p:cNvSpPr txBox="1"/>
          <p:nvPr/>
        </p:nvSpPr>
        <p:spPr>
          <a:xfrm>
            <a:off x="744625" y="2658422"/>
            <a:ext cx="1558200" cy="3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B9462C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Low End Sales</a:t>
            </a:r>
            <a:endParaRPr b="1" sz="1600">
              <a:solidFill>
                <a:srgbClr val="B9462C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337" name="Google Shape;337;p46"/>
          <p:cNvGrpSpPr/>
          <p:nvPr/>
        </p:nvGrpSpPr>
        <p:grpSpPr>
          <a:xfrm>
            <a:off x="1548095" y="810673"/>
            <a:ext cx="1847235" cy="369275"/>
            <a:chOff x="476525" y="2255713"/>
            <a:chExt cx="1588200" cy="200715"/>
          </a:xfrm>
        </p:grpSpPr>
        <p:sp>
          <p:nvSpPr>
            <p:cNvPr id="338" name="Google Shape;338;p46"/>
            <p:cNvSpPr/>
            <p:nvPr/>
          </p:nvSpPr>
          <p:spPr>
            <a:xfrm>
              <a:off x="476525" y="2255713"/>
              <a:ext cx="1588200" cy="200700"/>
            </a:xfrm>
            <a:prstGeom prst="roundRect">
              <a:avLst>
                <a:gd fmla="val 50000" name="adj"/>
              </a:avLst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46"/>
            <p:cNvSpPr/>
            <p:nvPr/>
          </p:nvSpPr>
          <p:spPr>
            <a:xfrm>
              <a:off x="476535" y="2255727"/>
              <a:ext cx="1058100" cy="200700"/>
            </a:xfrm>
            <a:prstGeom prst="roundRect">
              <a:avLst>
                <a:gd fmla="val 50000" name="adj"/>
              </a:avLst>
            </a:prstGeom>
            <a:solidFill>
              <a:srgbClr val="5CC7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0" name="Google Shape;340;p46"/>
          <p:cNvSpPr txBox="1"/>
          <p:nvPr/>
        </p:nvSpPr>
        <p:spPr>
          <a:xfrm>
            <a:off x="1548124" y="719675"/>
            <a:ext cx="1306200" cy="5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$1,143,076.19</a:t>
            </a:r>
            <a:endParaRPr sz="1800">
              <a:solidFill>
                <a:srgbClr val="FFFFFF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341" name="Google Shape;341;p46"/>
          <p:cNvSpPr/>
          <p:nvPr/>
        </p:nvSpPr>
        <p:spPr>
          <a:xfrm>
            <a:off x="6046259" y="3418511"/>
            <a:ext cx="1412100" cy="108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274300" spcFirstLastPara="1" rIns="274300" wrap="square" tIns="9142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Average age of poor conditioned homes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2" name="Google Shape;342;p46"/>
          <p:cNvSpPr/>
          <p:nvPr/>
        </p:nvSpPr>
        <p:spPr>
          <a:xfrm>
            <a:off x="744626" y="3418479"/>
            <a:ext cx="1412100" cy="108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0000" spcFirstLastPara="1" rIns="274300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Of all the poor condition and low grade houses come from this zipcode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3" name="Google Shape;343;p46"/>
          <p:cNvSpPr txBox="1"/>
          <p:nvPr/>
        </p:nvSpPr>
        <p:spPr>
          <a:xfrm>
            <a:off x="1548128" y="433375"/>
            <a:ext cx="1913100" cy="3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5CC7D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Sale Price Difference</a:t>
            </a:r>
            <a:endParaRPr b="1" sz="1600">
              <a:solidFill>
                <a:srgbClr val="5CC7D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44" name="Google Shape;344;p46"/>
          <p:cNvSpPr txBox="1"/>
          <p:nvPr/>
        </p:nvSpPr>
        <p:spPr>
          <a:xfrm>
            <a:off x="5900258" y="2658434"/>
            <a:ext cx="1558200" cy="3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CF6D57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Age of Home</a:t>
            </a:r>
            <a:endParaRPr b="1" sz="1600">
              <a:solidFill>
                <a:srgbClr val="CF6D57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45" name="Google Shape;345;p46"/>
          <p:cNvSpPr txBox="1"/>
          <p:nvPr/>
        </p:nvSpPr>
        <p:spPr>
          <a:xfrm>
            <a:off x="744625" y="2958347"/>
            <a:ext cx="837900" cy="5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24.14%</a:t>
            </a:r>
            <a:endParaRPr sz="1800">
              <a:solidFill>
                <a:srgbClr val="FFFFFF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346" name="Google Shape;346;p46"/>
          <p:cNvSpPr txBox="1"/>
          <p:nvPr/>
        </p:nvSpPr>
        <p:spPr>
          <a:xfrm>
            <a:off x="7847100" y="3349550"/>
            <a:ext cx="8418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75%</a:t>
            </a:r>
            <a:endParaRPr sz="1800">
              <a:solidFill>
                <a:srgbClr val="FFFFFF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347" name="Google Shape;347;p46"/>
          <p:cNvSpPr/>
          <p:nvPr/>
        </p:nvSpPr>
        <p:spPr>
          <a:xfrm>
            <a:off x="5242771" y="1174266"/>
            <a:ext cx="1412100" cy="108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270000" spcFirstLastPara="1" rIns="274300" wrap="square" tIns="9142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These homes only occupy about 18% of their total lot sq footage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8" name="Google Shape;348;p46"/>
          <p:cNvSpPr txBox="1"/>
          <p:nvPr/>
        </p:nvSpPr>
        <p:spPr>
          <a:xfrm>
            <a:off x="4807650" y="433375"/>
            <a:ext cx="1847400" cy="3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897657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Ratio of Home to Lot</a:t>
            </a:r>
            <a:endParaRPr b="1" sz="1600">
              <a:solidFill>
                <a:srgbClr val="897657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49" name="Google Shape;349;p46"/>
          <p:cNvSpPr/>
          <p:nvPr/>
        </p:nvSpPr>
        <p:spPr>
          <a:xfrm>
            <a:off x="2761061" y="1572024"/>
            <a:ext cx="2679117" cy="3160094"/>
          </a:xfrm>
          <a:custGeom>
            <a:rect b="b" l="l" r="r" t="t"/>
            <a:pathLst>
              <a:path extrusionOk="0" h="50511" w="67740">
                <a:moveTo>
                  <a:pt x="34901" y="4860"/>
                </a:moveTo>
                <a:lnTo>
                  <a:pt x="42558" y="12517"/>
                </a:lnTo>
                <a:lnTo>
                  <a:pt x="42558" y="15168"/>
                </a:lnTo>
                <a:lnTo>
                  <a:pt x="34901" y="7510"/>
                </a:lnTo>
                <a:lnTo>
                  <a:pt x="26801" y="15757"/>
                </a:lnTo>
                <a:lnTo>
                  <a:pt x="26801" y="12959"/>
                </a:lnTo>
                <a:lnTo>
                  <a:pt x="34901" y="4860"/>
                </a:lnTo>
                <a:close/>
                <a:moveTo>
                  <a:pt x="34901" y="11486"/>
                </a:moveTo>
                <a:lnTo>
                  <a:pt x="42558" y="19144"/>
                </a:lnTo>
                <a:lnTo>
                  <a:pt x="42558" y="21795"/>
                </a:lnTo>
                <a:lnTo>
                  <a:pt x="34901" y="14137"/>
                </a:lnTo>
                <a:lnTo>
                  <a:pt x="26801" y="22384"/>
                </a:lnTo>
                <a:lnTo>
                  <a:pt x="26801" y="19733"/>
                </a:lnTo>
                <a:lnTo>
                  <a:pt x="34901" y="11486"/>
                </a:lnTo>
                <a:close/>
                <a:moveTo>
                  <a:pt x="20617" y="13548"/>
                </a:moveTo>
                <a:lnTo>
                  <a:pt x="20617" y="15462"/>
                </a:lnTo>
                <a:lnTo>
                  <a:pt x="17671" y="15462"/>
                </a:lnTo>
                <a:lnTo>
                  <a:pt x="8394" y="24445"/>
                </a:lnTo>
                <a:lnTo>
                  <a:pt x="8394" y="21942"/>
                </a:lnTo>
                <a:lnTo>
                  <a:pt x="16935" y="13548"/>
                </a:lnTo>
                <a:close/>
                <a:moveTo>
                  <a:pt x="34901" y="18113"/>
                </a:moveTo>
                <a:lnTo>
                  <a:pt x="42558" y="25771"/>
                </a:lnTo>
                <a:lnTo>
                  <a:pt x="42558" y="28421"/>
                </a:lnTo>
                <a:lnTo>
                  <a:pt x="34901" y="20764"/>
                </a:lnTo>
                <a:lnTo>
                  <a:pt x="26801" y="29010"/>
                </a:lnTo>
                <a:lnTo>
                  <a:pt x="26801" y="26360"/>
                </a:lnTo>
                <a:lnTo>
                  <a:pt x="34901" y="18113"/>
                </a:lnTo>
                <a:close/>
                <a:moveTo>
                  <a:pt x="20617" y="19880"/>
                </a:moveTo>
                <a:lnTo>
                  <a:pt x="20617" y="21647"/>
                </a:lnTo>
                <a:lnTo>
                  <a:pt x="17671" y="21647"/>
                </a:lnTo>
                <a:lnTo>
                  <a:pt x="8394" y="30777"/>
                </a:lnTo>
                <a:lnTo>
                  <a:pt x="8394" y="28127"/>
                </a:lnTo>
                <a:lnTo>
                  <a:pt x="16935" y="19880"/>
                </a:lnTo>
                <a:close/>
                <a:moveTo>
                  <a:pt x="53161" y="19733"/>
                </a:moveTo>
                <a:lnTo>
                  <a:pt x="60524" y="28274"/>
                </a:lnTo>
                <a:lnTo>
                  <a:pt x="60524" y="31072"/>
                </a:lnTo>
                <a:lnTo>
                  <a:pt x="52277" y="21647"/>
                </a:lnTo>
                <a:lnTo>
                  <a:pt x="48301" y="21647"/>
                </a:lnTo>
                <a:lnTo>
                  <a:pt x="48301" y="19733"/>
                </a:lnTo>
                <a:close/>
                <a:moveTo>
                  <a:pt x="34901" y="24887"/>
                </a:moveTo>
                <a:lnTo>
                  <a:pt x="42558" y="32397"/>
                </a:lnTo>
                <a:lnTo>
                  <a:pt x="42558" y="35048"/>
                </a:lnTo>
                <a:lnTo>
                  <a:pt x="34901" y="27538"/>
                </a:lnTo>
                <a:lnTo>
                  <a:pt x="26801" y="35637"/>
                </a:lnTo>
                <a:lnTo>
                  <a:pt x="26801" y="32986"/>
                </a:lnTo>
                <a:lnTo>
                  <a:pt x="34901" y="24887"/>
                </a:lnTo>
                <a:close/>
                <a:moveTo>
                  <a:pt x="53161" y="25329"/>
                </a:moveTo>
                <a:lnTo>
                  <a:pt x="60524" y="33870"/>
                </a:lnTo>
                <a:lnTo>
                  <a:pt x="60524" y="36668"/>
                </a:lnTo>
                <a:lnTo>
                  <a:pt x="52277" y="27243"/>
                </a:lnTo>
                <a:lnTo>
                  <a:pt x="48301" y="27243"/>
                </a:lnTo>
                <a:lnTo>
                  <a:pt x="48301" y="25329"/>
                </a:lnTo>
                <a:close/>
                <a:moveTo>
                  <a:pt x="20617" y="26065"/>
                </a:moveTo>
                <a:lnTo>
                  <a:pt x="20617" y="27979"/>
                </a:lnTo>
                <a:lnTo>
                  <a:pt x="17671" y="27979"/>
                </a:lnTo>
                <a:lnTo>
                  <a:pt x="8394" y="37110"/>
                </a:lnTo>
                <a:lnTo>
                  <a:pt x="8394" y="34459"/>
                </a:lnTo>
                <a:lnTo>
                  <a:pt x="16935" y="26065"/>
                </a:lnTo>
                <a:close/>
                <a:moveTo>
                  <a:pt x="53161" y="30925"/>
                </a:moveTo>
                <a:lnTo>
                  <a:pt x="60524" y="39466"/>
                </a:lnTo>
                <a:lnTo>
                  <a:pt x="60524" y="42264"/>
                </a:lnTo>
                <a:lnTo>
                  <a:pt x="52277" y="32839"/>
                </a:lnTo>
                <a:lnTo>
                  <a:pt x="48301" y="32839"/>
                </a:lnTo>
                <a:lnTo>
                  <a:pt x="48301" y="30925"/>
                </a:lnTo>
                <a:close/>
                <a:moveTo>
                  <a:pt x="20617" y="32397"/>
                </a:moveTo>
                <a:lnTo>
                  <a:pt x="20617" y="34312"/>
                </a:lnTo>
                <a:lnTo>
                  <a:pt x="17671" y="34312"/>
                </a:lnTo>
                <a:lnTo>
                  <a:pt x="8394" y="43294"/>
                </a:lnTo>
                <a:lnTo>
                  <a:pt x="8394" y="40644"/>
                </a:lnTo>
                <a:lnTo>
                  <a:pt x="16935" y="32397"/>
                </a:lnTo>
                <a:close/>
                <a:moveTo>
                  <a:pt x="35048" y="0"/>
                </a:moveTo>
                <a:lnTo>
                  <a:pt x="24887" y="9867"/>
                </a:lnTo>
                <a:lnTo>
                  <a:pt x="24887" y="48596"/>
                </a:lnTo>
                <a:lnTo>
                  <a:pt x="22531" y="48596"/>
                </a:lnTo>
                <a:lnTo>
                  <a:pt x="22531" y="10308"/>
                </a:lnTo>
                <a:lnTo>
                  <a:pt x="16935" y="10308"/>
                </a:lnTo>
                <a:lnTo>
                  <a:pt x="6480" y="20322"/>
                </a:lnTo>
                <a:lnTo>
                  <a:pt x="6480" y="48596"/>
                </a:lnTo>
                <a:lnTo>
                  <a:pt x="0" y="48596"/>
                </a:lnTo>
                <a:lnTo>
                  <a:pt x="0" y="50510"/>
                </a:lnTo>
                <a:lnTo>
                  <a:pt x="67739" y="50510"/>
                </a:lnTo>
                <a:lnTo>
                  <a:pt x="67739" y="48596"/>
                </a:lnTo>
                <a:lnTo>
                  <a:pt x="62438" y="48596"/>
                </a:lnTo>
                <a:lnTo>
                  <a:pt x="62438" y="27390"/>
                </a:lnTo>
                <a:lnTo>
                  <a:pt x="54192" y="17671"/>
                </a:lnTo>
                <a:lnTo>
                  <a:pt x="46387" y="17671"/>
                </a:lnTo>
                <a:lnTo>
                  <a:pt x="46387" y="48596"/>
                </a:lnTo>
                <a:lnTo>
                  <a:pt x="44473" y="48596"/>
                </a:lnTo>
                <a:lnTo>
                  <a:pt x="44473" y="9867"/>
                </a:lnTo>
                <a:lnTo>
                  <a:pt x="41380" y="6774"/>
                </a:lnTo>
                <a:lnTo>
                  <a:pt x="41380" y="3534"/>
                </a:lnTo>
                <a:lnTo>
                  <a:pt x="38140" y="3534"/>
                </a:lnTo>
                <a:lnTo>
                  <a:pt x="35048" y="0"/>
                </a:lnTo>
                <a:close/>
              </a:path>
            </a:pathLst>
          </a:custGeom>
          <a:solidFill>
            <a:srgbClr val="B946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p46"/>
          <p:cNvSpPr/>
          <p:nvPr/>
        </p:nvSpPr>
        <p:spPr>
          <a:xfrm>
            <a:off x="2761061" y="1581221"/>
            <a:ext cx="1380335" cy="3040350"/>
          </a:xfrm>
          <a:custGeom>
            <a:rect b="b" l="l" r="r" t="t"/>
            <a:pathLst>
              <a:path extrusionOk="0" h="48597" w="34901">
                <a:moveTo>
                  <a:pt x="20617" y="13401"/>
                </a:moveTo>
                <a:lnTo>
                  <a:pt x="20617" y="15315"/>
                </a:lnTo>
                <a:lnTo>
                  <a:pt x="17671" y="15315"/>
                </a:lnTo>
                <a:lnTo>
                  <a:pt x="8394" y="24298"/>
                </a:lnTo>
                <a:lnTo>
                  <a:pt x="8394" y="21795"/>
                </a:lnTo>
                <a:lnTo>
                  <a:pt x="16935" y="13401"/>
                </a:lnTo>
                <a:close/>
                <a:moveTo>
                  <a:pt x="20617" y="19733"/>
                </a:moveTo>
                <a:lnTo>
                  <a:pt x="20617" y="21500"/>
                </a:lnTo>
                <a:lnTo>
                  <a:pt x="17671" y="21500"/>
                </a:lnTo>
                <a:lnTo>
                  <a:pt x="8394" y="30630"/>
                </a:lnTo>
                <a:lnTo>
                  <a:pt x="8394" y="27980"/>
                </a:lnTo>
                <a:lnTo>
                  <a:pt x="16935" y="19733"/>
                </a:lnTo>
                <a:close/>
                <a:moveTo>
                  <a:pt x="20617" y="25918"/>
                </a:moveTo>
                <a:lnTo>
                  <a:pt x="20617" y="27832"/>
                </a:lnTo>
                <a:lnTo>
                  <a:pt x="17671" y="27832"/>
                </a:lnTo>
                <a:lnTo>
                  <a:pt x="8394" y="36963"/>
                </a:lnTo>
                <a:lnTo>
                  <a:pt x="8394" y="34312"/>
                </a:lnTo>
                <a:lnTo>
                  <a:pt x="16935" y="25918"/>
                </a:lnTo>
                <a:close/>
                <a:moveTo>
                  <a:pt x="20617" y="32250"/>
                </a:moveTo>
                <a:lnTo>
                  <a:pt x="20617" y="34165"/>
                </a:lnTo>
                <a:lnTo>
                  <a:pt x="17671" y="34165"/>
                </a:lnTo>
                <a:lnTo>
                  <a:pt x="8394" y="43147"/>
                </a:lnTo>
                <a:lnTo>
                  <a:pt x="8394" y="40497"/>
                </a:lnTo>
                <a:lnTo>
                  <a:pt x="16935" y="32250"/>
                </a:lnTo>
                <a:close/>
                <a:moveTo>
                  <a:pt x="34901" y="0"/>
                </a:moveTo>
                <a:lnTo>
                  <a:pt x="24887" y="9720"/>
                </a:lnTo>
                <a:lnTo>
                  <a:pt x="24887" y="48449"/>
                </a:lnTo>
                <a:lnTo>
                  <a:pt x="22531" y="48449"/>
                </a:lnTo>
                <a:lnTo>
                  <a:pt x="22531" y="10161"/>
                </a:lnTo>
                <a:lnTo>
                  <a:pt x="16935" y="10161"/>
                </a:lnTo>
                <a:lnTo>
                  <a:pt x="6480" y="20175"/>
                </a:lnTo>
                <a:lnTo>
                  <a:pt x="6480" y="48449"/>
                </a:lnTo>
                <a:lnTo>
                  <a:pt x="0" y="48449"/>
                </a:lnTo>
                <a:lnTo>
                  <a:pt x="0" y="48596"/>
                </a:lnTo>
                <a:lnTo>
                  <a:pt x="34901" y="48596"/>
                </a:lnTo>
                <a:lnTo>
                  <a:pt x="34901" y="27391"/>
                </a:lnTo>
                <a:lnTo>
                  <a:pt x="26801" y="35490"/>
                </a:lnTo>
                <a:lnTo>
                  <a:pt x="26801" y="32839"/>
                </a:lnTo>
                <a:lnTo>
                  <a:pt x="34901" y="24740"/>
                </a:lnTo>
                <a:lnTo>
                  <a:pt x="34901" y="20764"/>
                </a:lnTo>
                <a:lnTo>
                  <a:pt x="34901" y="20617"/>
                </a:lnTo>
                <a:lnTo>
                  <a:pt x="26801" y="28863"/>
                </a:lnTo>
                <a:lnTo>
                  <a:pt x="26801" y="26213"/>
                </a:lnTo>
                <a:lnTo>
                  <a:pt x="34901" y="17966"/>
                </a:lnTo>
                <a:lnTo>
                  <a:pt x="34901" y="14137"/>
                </a:lnTo>
                <a:lnTo>
                  <a:pt x="34901" y="13990"/>
                </a:lnTo>
                <a:lnTo>
                  <a:pt x="26801" y="22237"/>
                </a:lnTo>
                <a:lnTo>
                  <a:pt x="26801" y="19586"/>
                </a:lnTo>
                <a:lnTo>
                  <a:pt x="34901" y="11339"/>
                </a:lnTo>
                <a:lnTo>
                  <a:pt x="34901" y="7363"/>
                </a:lnTo>
                <a:lnTo>
                  <a:pt x="26801" y="15610"/>
                </a:lnTo>
                <a:lnTo>
                  <a:pt x="26801" y="12812"/>
                </a:lnTo>
                <a:lnTo>
                  <a:pt x="34901" y="4713"/>
                </a:lnTo>
                <a:lnTo>
                  <a:pt x="34901" y="0"/>
                </a:lnTo>
                <a:close/>
              </a:path>
            </a:pathLst>
          </a:custGeom>
          <a:solidFill>
            <a:srgbClr val="CF6D5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46"/>
          <p:cNvSpPr/>
          <p:nvPr/>
        </p:nvSpPr>
        <p:spPr>
          <a:xfrm rot="-5400000">
            <a:off x="4105850" y="1150275"/>
            <a:ext cx="159300" cy="732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p46"/>
          <p:cNvSpPr txBox="1"/>
          <p:nvPr/>
        </p:nvSpPr>
        <p:spPr>
          <a:xfrm>
            <a:off x="6428925" y="2876525"/>
            <a:ext cx="962400" cy="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1937</a:t>
            </a:r>
            <a:endParaRPr sz="1800">
              <a:solidFill>
                <a:srgbClr val="FFFFFF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" name="Google Shape;357;p47"/>
          <p:cNvPicPr preferRelativeResize="0"/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347100" y="243800"/>
            <a:ext cx="4224900" cy="4506150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p47"/>
          <p:cNvSpPr/>
          <p:nvPr/>
        </p:nvSpPr>
        <p:spPr>
          <a:xfrm rot="-5400000">
            <a:off x="6349650" y="643825"/>
            <a:ext cx="1057500" cy="3104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p47"/>
          <p:cNvSpPr txBox="1"/>
          <p:nvPr>
            <p:ph type="ctrTitle"/>
          </p:nvPr>
        </p:nvSpPr>
        <p:spPr>
          <a:xfrm>
            <a:off x="5432000" y="710675"/>
            <a:ext cx="2888100" cy="20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TAKE AWAY:</a:t>
            </a:r>
            <a:endParaRPr sz="2800">
              <a:solidFill>
                <a:schemeClr val="lt1"/>
              </a:solidFill>
            </a:endParaRPr>
          </a:p>
        </p:txBody>
      </p:sp>
      <p:sp>
        <p:nvSpPr>
          <p:cNvPr id="360" name="Google Shape;360;p47"/>
          <p:cNvSpPr txBox="1"/>
          <p:nvPr>
            <p:ph idx="1" type="subTitle"/>
          </p:nvPr>
        </p:nvSpPr>
        <p:spPr>
          <a:xfrm>
            <a:off x="5397800" y="2724625"/>
            <a:ext cx="2956500" cy="17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666666"/>
                </a:solidFill>
              </a:rPr>
              <a:t>Homes similar to the these in the zipcode may be at risk for being sold at low value and “flipped” pushing the current residents out of the neighborhood. 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361" name="Google Shape;361;p47"/>
          <p:cNvSpPr/>
          <p:nvPr/>
        </p:nvSpPr>
        <p:spPr>
          <a:xfrm rot="-5400000">
            <a:off x="6600" y="1660525"/>
            <a:ext cx="1057500" cy="1070700"/>
          </a:xfrm>
          <a:prstGeom prst="rect">
            <a:avLst/>
          </a:prstGeom>
          <a:gradFill>
            <a:gsLst>
              <a:gs pos="0">
                <a:srgbClr val="9ECFCB">
                  <a:alpha val="29019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48"/>
          <p:cNvSpPr/>
          <p:nvPr/>
        </p:nvSpPr>
        <p:spPr>
          <a:xfrm>
            <a:off x="-38250" y="1567950"/>
            <a:ext cx="7980900" cy="2007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p48"/>
          <p:cNvSpPr txBox="1"/>
          <p:nvPr>
            <p:ph type="ctrTitle"/>
          </p:nvPr>
        </p:nvSpPr>
        <p:spPr>
          <a:xfrm rot="5400000">
            <a:off x="6390425" y="2143375"/>
            <a:ext cx="4241400" cy="82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Renovation Visualization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368" name="Google Shape;368;p48"/>
          <p:cNvPicPr preferRelativeResize="0"/>
          <p:nvPr/>
        </p:nvPicPr>
        <p:blipFill rotWithShape="1">
          <a:blip r:embed="rId3">
            <a:alphaModFix/>
          </a:blip>
          <a:srcRect b="9091" l="26689" r="22336" t="41819"/>
          <a:stretch/>
        </p:blipFill>
        <p:spPr>
          <a:xfrm>
            <a:off x="249225" y="433375"/>
            <a:ext cx="7445349" cy="4310225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369" name="Google Shape;369;p48"/>
          <p:cNvCxnSpPr/>
          <p:nvPr/>
        </p:nvCxnSpPr>
        <p:spPr>
          <a:xfrm flipH="1" rot="10800000">
            <a:off x="5777800" y="1030288"/>
            <a:ext cx="1337700" cy="31164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70" name="Google Shape;370;p48"/>
          <p:cNvSpPr txBox="1"/>
          <p:nvPr/>
        </p:nvSpPr>
        <p:spPr>
          <a:xfrm>
            <a:off x="4922875" y="1792625"/>
            <a:ext cx="1737600" cy="3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999999"/>
                </a:solidFill>
                <a:latin typeface="Catamaran"/>
                <a:ea typeface="Catamaran"/>
                <a:cs typeface="Catamaran"/>
                <a:sym typeface="Catamaran"/>
              </a:rPr>
              <a:t>400% Increase</a:t>
            </a:r>
            <a:endParaRPr b="1">
              <a:solidFill>
                <a:srgbClr val="999999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49"/>
          <p:cNvSpPr/>
          <p:nvPr/>
        </p:nvSpPr>
        <p:spPr>
          <a:xfrm>
            <a:off x="0" y="-13425"/>
            <a:ext cx="7396200" cy="5143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49"/>
          <p:cNvSpPr/>
          <p:nvPr/>
        </p:nvSpPr>
        <p:spPr>
          <a:xfrm>
            <a:off x="7396225" y="25"/>
            <a:ext cx="17385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77" name="Google Shape;377;p49"/>
          <p:cNvPicPr preferRelativeResize="0"/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25" y="25"/>
            <a:ext cx="73962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49"/>
          <p:cNvSpPr/>
          <p:nvPr/>
        </p:nvSpPr>
        <p:spPr>
          <a:xfrm>
            <a:off x="720000" y="540000"/>
            <a:ext cx="3310200" cy="1568100"/>
          </a:xfrm>
          <a:prstGeom prst="rect">
            <a:avLst/>
          </a:prstGeom>
          <a:solidFill>
            <a:schemeClr val="accent1">
              <a:alpha val="61799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p49"/>
          <p:cNvSpPr txBox="1"/>
          <p:nvPr>
            <p:ph type="ctrTitle"/>
          </p:nvPr>
        </p:nvSpPr>
        <p:spPr>
          <a:xfrm>
            <a:off x="769725" y="1310050"/>
            <a:ext cx="34302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LINEAR REGRESSION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80" name="Google Shape;380;p49"/>
          <p:cNvSpPr txBox="1"/>
          <p:nvPr>
            <p:ph idx="2" type="title"/>
          </p:nvPr>
        </p:nvSpPr>
        <p:spPr>
          <a:xfrm rot="5400000">
            <a:off x="7142178" y="3570226"/>
            <a:ext cx="1738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03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50"/>
          <p:cNvSpPr/>
          <p:nvPr/>
        </p:nvSpPr>
        <p:spPr>
          <a:xfrm rot="-5400000">
            <a:off x="4017204" y="-2980750"/>
            <a:ext cx="159300" cy="703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p50"/>
          <p:cNvSpPr/>
          <p:nvPr/>
        </p:nvSpPr>
        <p:spPr>
          <a:xfrm rot="-5400000">
            <a:off x="3976526" y="1243900"/>
            <a:ext cx="159300" cy="7015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p50"/>
          <p:cNvSpPr/>
          <p:nvPr/>
        </p:nvSpPr>
        <p:spPr>
          <a:xfrm rot="-5400000">
            <a:off x="4456092" y="2155275"/>
            <a:ext cx="942300" cy="1008000"/>
          </a:xfrm>
          <a:prstGeom prst="trapezoid">
            <a:avLst>
              <a:gd fmla="val 32522" name="adj"/>
            </a:avLst>
          </a:prstGeom>
          <a:solidFill>
            <a:srgbClr val="BCB7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p50"/>
          <p:cNvSpPr/>
          <p:nvPr/>
        </p:nvSpPr>
        <p:spPr>
          <a:xfrm flipH="1" rot="5400000">
            <a:off x="2787693" y="2155275"/>
            <a:ext cx="942300" cy="1008000"/>
          </a:xfrm>
          <a:prstGeom prst="trapezoid">
            <a:avLst>
              <a:gd fmla="val 32522" name="adj"/>
            </a:avLst>
          </a:prstGeom>
          <a:solidFill>
            <a:srgbClr val="BCB7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p50"/>
          <p:cNvSpPr/>
          <p:nvPr/>
        </p:nvSpPr>
        <p:spPr>
          <a:xfrm flipH="1" rot="3214459">
            <a:off x="2770555" y="3024327"/>
            <a:ext cx="828085" cy="1199971"/>
          </a:xfrm>
          <a:prstGeom prst="trapezoid">
            <a:avLst>
              <a:gd fmla="val 32522" name="adj"/>
            </a:avLst>
          </a:prstGeom>
          <a:solidFill>
            <a:srgbClr val="BCB7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p50"/>
          <p:cNvSpPr/>
          <p:nvPr/>
        </p:nvSpPr>
        <p:spPr>
          <a:xfrm rot="-3214459">
            <a:off x="4513231" y="3024327"/>
            <a:ext cx="828085" cy="1199971"/>
          </a:xfrm>
          <a:prstGeom prst="trapezoid">
            <a:avLst>
              <a:gd fmla="val 32522" name="adj"/>
            </a:avLst>
          </a:prstGeom>
          <a:solidFill>
            <a:srgbClr val="BCB7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p50"/>
          <p:cNvSpPr/>
          <p:nvPr/>
        </p:nvSpPr>
        <p:spPr>
          <a:xfrm flipH="1" rot="-7585541">
            <a:off x="4513231" y="1111320"/>
            <a:ext cx="828085" cy="1199971"/>
          </a:xfrm>
          <a:prstGeom prst="trapezoid">
            <a:avLst>
              <a:gd fmla="val 32522" name="adj"/>
            </a:avLst>
          </a:prstGeom>
          <a:solidFill>
            <a:srgbClr val="BCB7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p50"/>
          <p:cNvSpPr/>
          <p:nvPr/>
        </p:nvSpPr>
        <p:spPr>
          <a:xfrm rot="7585541">
            <a:off x="2770555" y="1111320"/>
            <a:ext cx="828085" cy="1199971"/>
          </a:xfrm>
          <a:prstGeom prst="trapezoid">
            <a:avLst>
              <a:gd fmla="val 32522" name="adj"/>
            </a:avLst>
          </a:prstGeom>
          <a:solidFill>
            <a:srgbClr val="BCB7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p50"/>
          <p:cNvSpPr/>
          <p:nvPr/>
        </p:nvSpPr>
        <p:spPr>
          <a:xfrm>
            <a:off x="5001698" y="646630"/>
            <a:ext cx="2400300" cy="920400"/>
          </a:xfrm>
          <a:prstGeom prst="roundRect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p50"/>
          <p:cNvSpPr/>
          <p:nvPr/>
        </p:nvSpPr>
        <p:spPr>
          <a:xfrm>
            <a:off x="6722302" y="565375"/>
            <a:ext cx="799800" cy="1083300"/>
          </a:xfrm>
          <a:prstGeom prst="ellipse">
            <a:avLst/>
          </a:prstGeom>
          <a:solidFill>
            <a:srgbClr val="5CC7D1"/>
          </a:solidFill>
          <a:ln>
            <a:noFill/>
          </a:ln>
          <a:effectLst>
            <a:outerShdw blurRad="42863" rotWithShape="0" algn="bl" dir="10800000" dist="19050">
              <a:srgbClr val="000000">
                <a:alpha val="24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p50"/>
          <p:cNvSpPr/>
          <p:nvPr/>
        </p:nvSpPr>
        <p:spPr>
          <a:xfrm>
            <a:off x="6806672" y="679524"/>
            <a:ext cx="631200" cy="8547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p50"/>
          <p:cNvSpPr/>
          <p:nvPr/>
        </p:nvSpPr>
        <p:spPr>
          <a:xfrm>
            <a:off x="5001698" y="2199042"/>
            <a:ext cx="2400300" cy="920400"/>
          </a:xfrm>
          <a:prstGeom prst="roundRect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p50"/>
          <p:cNvSpPr/>
          <p:nvPr/>
        </p:nvSpPr>
        <p:spPr>
          <a:xfrm>
            <a:off x="6722302" y="2117787"/>
            <a:ext cx="799800" cy="1083300"/>
          </a:xfrm>
          <a:prstGeom prst="ellipse">
            <a:avLst/>
          </a:prstGeom>
          <a:solidFill>
            <a:srgbClr val="72B3A5"/>
          </a:solidFill>
          <a:ln>
            <a:noFill/>
          </a:ln>
          <a:effectLst>
            <a:outerShdw blurRad="42863" rotWithShape="0" algn="bl" dir="10800000" dist="19050">
              <a:srgbClr val="000000">
                <a:alpha val="24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p50"/>
          <p:cNvSpPr/>
          <p:nvPr/>
        </p:nvSpPr>
        <p:spPr>
          <a:xfrm>
            <a:off x="6806672" y="2231936"/>
            <a:ext cx="631200" cy="8547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p50"/>
          <p:cNvSpPr/>
          <p:nvPr/>
        </p:nvSpPr>
        <p:spPr>
          <a:xfrm>
            <a:off x="5001698" y="3751455"/>
            <a:ext cx="2400300" cy="920400"/>
          </a:xfrm>
          <a:prstGeom prst="roundRect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p50"/>
          <p:cNvSpPr/>
          <p:nvPr/>
        </p:nvSpPr>
        <p:spPr>
          <a:xfrm>
            <a:off x="6722302" y="3670200"/>
            <a:ext cx="799800" cy="1083300"/>
          </a:xfrm>
          <a:prstGeom prst="ellipse">
            <a:avLst/>
          </a:prstGeom>
          <a:solidFill>
            <a:srgbClr val="897657"/>
          </a:solidFill>
          <a:ln>
            <a:noFill/>
          </a:ln>
          <a:effectLst>
            <a:outerShdw blurRad="42863" rotWithShape="0" algn="bl" dir="10800000" dist="19050">
              <a:srgbClr val="000000">
                <a:alpha val="24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p50"/>
          <p:cNvSpPr/>
          <p:nvPr/>
        </p:nvSpPr>
        <p:spPr>
          <a:xfrm>
            <a:off x="6806672" y="3784349"/>
            <a:ext cx="631200" cy="8547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p50"/>
          <p:cNvSpPr/>
          <p:nvPr/>
        </p:nvSpPr>
        <p:spPr>
          <a:xfrm flipH="1">
            <a:off x="731788" y="646630"/>
            <a:ext cx="2400300" cy="920400"/>
          </a:xfrm>
          <a:prstGeom prst="roundRect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p50"/>
          <p:cNvSpPr txBox="1"/>
          <p:nvPr/>
        </p:nvSpPr>
        <p:spPr>
          <a:xfrm flipH="1">
            <a:off x="1357535" y="783350"/>
            <a:ext cx="1690200" cy="64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666666"/>
                </a:solidFill>
                <a:latin typeface="Catamaran Thin"/>
                <a:ea typeface="Catamaran Thin"/>
                <a:cs typeface="Catamaran Thin"/>
                <a:sym typeface="Catamaran Thin"/>
              </a:rPr>
              <a:t>HOUSING GRADE BELOW 11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4" name="Google Shape;404;p50"/>
          <p:cNvSpPr/>
          <p:nvPr/>
        </p:nvSpPr>
        <p:spPr>
          <a:xfrm flipH="1">
            <a:off x="611684" y="565375"/>
            <a:ext cx="799800" cy="1083300"/>
          </a:xfrm>
          <a:prstGeom prst="ellipse">
            <a:avLst/>
          </a:prstGeom>
          <a:solidFill>
            <a:srgbClr val="CF6D57"/>
          </a:solidFill>
          <a:ln>
            <a:noFill/>
          </a:ln>
          <a:effectLst>
            <a:outerShdw blurRad="42863" rotWithShape="0" algn="bl" dist="19050">
              <a:srgbClr val="000000">
                <a:alpha val="24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" name="Google Shape;405;p50"/>
          <p:cNvSpPr/>
          <p:nvPr/>
        </p:nvSpPr>
        <p:spPr>
          <a:xfrm flipH="1">
            <a:off x="695914" y="679524"/>
            <a:ext cx="631200" cy="8547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" name="Google Shape;406;p50"/>
          <p:cNvSpPr/>
          <p:nvPr/>
        </p:nvSpPr>
        <p:spPr>
          <a:xfrm flipH="1">
            <a:off x="731788" y="2199042"/>
            <a:ext cx="2400300" cy="920400"/>
          </a:xfrm>
          <a:prstGeom prst="roundRect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" name="Google Shape;407;p50"/>
          <p:cNvSpPr/>
          <p:nvPr/>
        </p:nvSpPr>
        <p:spPr>
          <a:xfrm flipH="1">
            <a:off x="611684" y="2117787"/>
            <a:ext cx="799800" cy="1083300"/>
          </a:xfrm>
          <a:prstGeom prst="ellipse">
            <a:avLst/>
          </a:prstGeom>
          <a:solidFill>
            <a:srgbClr val="B9462C"/>
          </a:solidFill>
          <a:ln>
            <a:noFill/>
          </a:ln>
          <a:effectLst>
            <a:outerShdw blurRad="42863" rotWithShape="0" algn="bl" dist="19050">
              <a:srgbClr val="000000">
                <a:alpha val="24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p50"/>
          <p:cNvSpPr/>
          <p:nvPr/>
        </p:nvSpPr>
        <p:spPr>
          <a:xfrm flipH="1">
            <a:off x="695914" y="2231936"/>
            <a:ext cx="631200" cy="8547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p50"/>
          <p:cNvSpPr/>
          <p:nvPr/>
        </p:nvSpPr>
        <p:spPr>
          <a:xfrm flipH="1">
            <a:off x="731788" y="3751455"/>
            <a:ext cx="2400300" cy="920400"/>
          </a:xfrm>
          <a:prstGeom prst="roundRect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" name="Google Shape;410;p50"/>
          <p:cNvSpPr/>
          <p:nvPr/>
        </p:nvSpPr>
        <p:spPr>
          <a:xfrm flipH="1">
            <a:off x="611684" y="3670200"/>
            <a:ext cx="799800" cy="1083300"/>
          </a:xfrm>
          <a:prstGeom prst="ellipse">
            <a:avLst/>
          </a:prstGeom>
          <a:solidFill>
            <a:srgbClr val="BCB7AB"/>
          </a:solidFill>
          <a:ln>
            <a:noFill/>
          </a:ln>
          <a:effectLst>
            <a:outerShdw blurRad="42863" rotWithShape="0" algn="bl" dist="19050">
              <a:srgbClr val="000000">
                <a:alpha val="24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Google Shape;411;p50"/>
          <p:cNvSpPr/>
          <p:nvPr/>
        </p:nvSpPr>
        <p:spPr>
          <a:xfrm flipH="1">
            <a:off x="695914" y="3784349"/>
            <a:ext cx="631200" cy="8547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p50"/>
          <p:cNvSpPr/>
          <p:nvPr/>
        </p:nvSpPr>
        <p:spPr>
          <a:xfrm>
            <a:off x="3259073" y="1565224"/>
            <a:ext cx="1615200" cy="2187900"/>
          </a:xfrm>
          <a:prstGeom prst="ellipse">
            <a:avLst/>
          </a:prstGeom>
          <a:solidFill>
            <a:srgbClr val="CF6D57"/>
          </a:solidFill>
          <a:ln>
            <a:noFill/>
          </a:ln>
          <a:effectLst>
            <a:outerShdw blurRad="42863" rotWithShape="0" algn="bl" dir="5340000" dist="28575">
              <a:srgbClr val="000000">
                <a:alpha val="24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p50"/>
          <p:cNvSpPr/>
          <p:nvPr/>
        </p:nvSpPr>
        <p:spPr>
          <a:xfrm>
            <a:off x="3365265" y="1708813"/>
            <a:ext cx="1403100" cy="1900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Google Shape;414;p50"/>
          <p:cNvSpPr txBox="1"/>
          <p:nvPr/>
        </p:nvSpPr>
        <p:spPr>
          <a:xfrm>
            <a:off x="3610491" y="2496014"/>
            <a:ext cx="9129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666666"/>
                </a:solidFill>
                <a:latin typeface="Catamaran"/>
                <a:ea typeface="Catamaran"/>
                <a:cs typeface="Catamaran"/>
                <a:sym typeface="Catamaran"/>
              </a:rPr>
              <a:t>OLS MODEL</a:t>
            </a:r>
            <a:endParaRPr b="1" sz="160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415" name="Google Shape;415;p50"/>
          <p:cNvGrpSpPr/>
          <p:nvPr/>
        </p:nvGrpSpPr>
        <p:grpSpPr>
          <a:xfrm>
            <a:off x="3912015" y="2079446"/>
            <a:ext cx="288687" cy="385817"/>
            <a:chOff x="6232000" y="1435050"/>
            <a:chExt cx="488225" cy="481850"/>
          </a:xfrm>
        </p:grpSpPr>
        <p:sp>
          <p:nvSpPr>
            <p:cNvPr id="416" name="Google Shape;416;p50"/>
            <p:cNvSpPr/>
            <p:nvPr/>
          </p:nvSpPr>
          <p:spPr>
            <a:xfrm>
              <a:off x="6578000" y="1463375"/>
              <a:ext cx="83150" cy="78250"/>
            </a:xfrm>
            <a:custGeom>
              <a:rect b="b" l="l" r="r" t="t"/>
              <a:pathLst>
                <a:path extrusionOk="0" h="3130" w="3326">
                  <a:moveTo>
                    <a:pt x="482" y="1"/>
                  </a:moveTo>
                  <a:cubicBezTo>
                    <a:pt x="280" y="1"/>
                    <a:pt x="95" y="114"/>
                    <a:pt x="1" y="293"/>
                  </a:cubicBezTo>
                  <a:lnTo>
                    <a:pt x="3322" y="3130"/>
                  </a:lnTo>
                  <a:lnTo>
                    <a:pt x="3322" y="564"/>
                  </a:lnTo>
                  <a:cubicBezTo>
                    <a:pt x="3325" y="253"/>
                    <a:pt x="3072" y="1"/>
                    <a:pt x="2761" y="1"/>
                  </a:cubicBezTo>
                  <a:cubicBezTo>
                    <a:pt x="2760" y="1"/>
                    <a:pt x="2758" y="1"/>
                    <a:pt x="2756" y="1"/>
                  </a:cubicBezTo>
                  <a:lnTo>
                    <a:pt x="497" y="1"/>
                  </a:lnTo>
                  <a:cubicBezTo>
                    <a:pt x="492" y="1"/>
                    <a:pt x="487" y="1"/>
                    <a:pt x="48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17" name="Google Shape;417;p50"/>
            <p:cNvSpPr/>
            <p:nvPr/>
          </p:nvSpPr>
          <p:spPr>
            <a:xfrm>
              <a:off x="6421725" y="1773850"/>
              <a:ext cx="112950" cy="143050"/>
            </a:xfrm>
            <a:custGeom>
              <a:rect b="b" l="l" r="r" t="t"/>
              <a:pathLst>
                <a:path extrusionOk="0" h="5722" w="4518">
                  <a:moveTo>
                    <a:pt x="2822" y="1130"/>
                  </a:moveTo>
                  <a:cubicBezTo>
                    <a:pt x="3325" y="1130"/>
                    <a:pt x="3578" y="1738"/>
                    <a:pt x="3222" y="2093"/>
                  </a:cubicBezTo>
                  <a:cubicBezTo>
                    <a:pt x="3106" y="2209"/>
                    <a:pt x="2964" y="2260"/>
                    <a:pt x="2825" y="2260"/>
                  </a:cubicBezTo>
                  <a:cubicBezTo>
                    <a:pt x="2535" y="2260"/>
                    <a:pt x="2259" y="2036"/>
                    <a:pt x="2259" y="1696"/>
                  </a:cubicBezTo>
                  <a:cubicBezTo>
                    <a:pt x="2259" y="1383"/>
                    <a:pt x="2509" y="1130"/>
                    <a:pt x="2822" y="1130"/>
                  </a:cubicBezTo>
                  <a:close/>
                  <a:moveTo>
                    <a:pt x="0" y="1"/>
                  </a:moveTo>
                  <a:lnTo>
                    <a:pt x="0" y="5722"/>
                  </a:lnTo>
                  <a:lnTo>
                    <a:pt x="4517" y="5722"/>
                  </a:lnTo>
                  <a:lnTo>
                    <a:pt x="451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18" name="Google Shape;418;p50"/>
            <p:cNvSpPr/>
            <p:nvPr/>
          </p:nvSpPr>
          <p:spPr>
            <a:xfrm>
              <a:off x="6448975" y="1632700"/>
              <a:ext cx="56475" cy="56475"/>
            </a:xfrm>
            <a:custGeom>
              <a:rect b="b" l="l" r="r" t="t"/>
              <a:pathLst>
                <a:path extrusionOk="0" h="2259" w="2259">
                  <a:moveTo>
                    <a:pt x="0" y="0"/>
                  </a:moveTo>
                  <a:lnTo>
                    <a:pt x="0" y="2259"/>
                  </a:lnTo>
                  <a:lnTo>
                    <a:pt x="2259" y="2259"/>
                  </a:lnTo>
                  <a:lnTo>
                    <a:pt x="225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19" name="Google Shape;419;p50"/>
            <p:cNvSpPr/>
            <p:nvPr/>
          </p:nvSpPr>
          <p:spPr>
            <a:xfrm>
              <a:off x="6232000" y="1435050"/>
              <a:ext cx="488225" cy="237825"/>
            </a:xfrm>
            <a:custGeom>
              <a:rect b="b" l="l" r="r" t="t"/>
              <a:pathLst>
                <a:path extrusionOk="0" h="9513" w="19529">
                  <a:moveTo>
                    <a:pt x="9821" y="0"/>
                  </a:moveTo>
                  <a:cubicBezTo>
                    <a:pt x="9559" y="0"/>
                    <a:pt x="9297" y="92"/>
                    <a:pt x="9086" y="276"/>
                  </a:cubicBezTo>
                  <a:lnTo>
                    <a:pt x="531" y="7521"/>
                  </a:lnTo>
                  <a:cubicBezTo>
                    <a:pt x="61" y="7921"/>
                    <a:pt x="1" y="8626"/>
                    <a:pt x="395" y="9099"/>
                  </a:cubicBezTo>
                  <a:cubicBezTo>
                    <a:pt x="620" y="9369"/>
                    <a:pt x="942" y="9508"/>
                    <a:pt x="1266" y="9508"/>
                  </a:cubicBezTo>
                  <a:cubicBezTo>
                    <a:pt x="1525" y="9508"/>
                    <a:pt x="1785" y="9419"/>
                    <a:pt x="1997" y="9237"/>
                  </a:cubicBezTo>
                  <a:lnTo>
                    <a:pt x="9821" y="2622"/>
                  </a:lnTo>
                  <a:lnTo>
                    <a:pt x="17544" y="9240"/>
                  </a:lnTo>
                  <a:cubicBezTo>
                    <a:pt x="17759" y="9425"/>
                    <a:pt x="18019" y="9513"/>
                    <a:pt x="18278" y="9513"/>
                  </a:cubicBezTo>
                  <a:cubicBezTo>
                    <a:pt x="18661" y="9513"/>
                    <a:pt x="19039" y="9318"/>
                    <a:pt x="19252" y="8954"/>
                  </a:cubicBezTo>
                  <a:cubicBezTo>
                    <a:pt x="19529" y="8482"/>
                    <a:pt x="19430" y="7879"/>
                    <a:pt x="19014" y="7524"/>
                  </a:cubicBezTo>
                  <a:lnTo>
                    <a:pt x="10555" y="276"/>
                  </a:lnTo>
                  <a:cubicBezTo>
                    <a:pt x="10345" y="92"/>
                    <a:pt x="10083" y="0"/>
                    <a:pt x="982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20" name="Google Shape;420;p50"/>
            <p:cNvSpPr/>
            <p:nvPr/>
          </p:nvSpPr>
          <p:spPr>
            <a:xfrm>
              <a:off x="6291025" y="1537700"/>
              <a:ext cx="369800" cy="379200"/>
            </a:xfrm>
            <a:custGeom>
              <a:rect b="b" l="l" r="r" t="t"/>
              <a:pathLst>
                <a:path extrusionOk="0" h="15168" w="14792">
                  <a:moveTo>
                    <a:pt x="9143" y="2671"/>
                  </a:moveTo>
                  <a:cubicBezTo>
                    <a:pt x="9453" y="2671"/>
                    <a:pt x="9706" y="2924"/>
                    <a:pt x="9706" y="3237"/>
                  </a:cubicBezTo>
                  <a:lnTo>
                    <a:pt x="9706" y="6625"/>
                  </a:lnTo>
                  <a:cubicBezTo>
                    <a:pt x="9706" y="6935"/>
                    <a:pt x="9453" y="7188"/>
                    <a:pt x="9143" y="7188"/>
                  </a:cubicBezTo>
                  <a:lnTo>
                    <a:pt x="5755" y="7188"/>
                  </a:lnTo>
                  <a:cubicBezTo>
                    <a:pt x="5442" y="7188"/>
                    <a:pt x="5189" y="6935"/>
                    <a:pt x="5189" y="6625"/>
                  </a:cubicBezTo>
                  <a:lnTo>
                    <a:pt x="5189" y="3237"/>
                  </a:lnTo>
                  <a:cubicBezTo>
                    <a:pt x="5189" y="2924"/>
                    <a:pt x="5442" y="2671"/>
                    <a:pt x="5755" y="2671"/>
                  </a:cubicBezTo>
                  <a:close/>
                  <a:moveTo>
                    <a:pt x="7448" y="0"/>
                  </a:moveTo>
                  <a:lnTo>
                    <a:pt x="4" y="6291"/>
                  </a:lnTo>
                  <a:lnTo>
                    <a:pt x="4" y="14605"/>
                  </a:lnTo>
                  <a:cubicBezTo>
                    <a:pt x="1" y="14913"/>
                    <a:pt x="254" y="15168"/>
                    <a:pt x="564" y="15168"/>
                  </a:cubicBezTo>
                  <a:cubicBezTo>
                    <a:pt x="566" y="15168"/>
                    <a:pt x="568" y="15168"/>
                    <a:pt x="570" y="15168"/>
                  </a:cubicBezTo>
                  <a:lnTo>
                    <a:pt x="4060" y="15168"/>
                  </a:lnTo>
                  <a:lnTo>
                    <a:pt x="4060" y="8883"/>
                  </a:lnTo>
                  <a:cubicBezTo>
                    <a:pt x="4060" y="8570"/>
                    <a:pt x="4313" y="8317"/>
                    <a:pt x="4626" y="8317"/>
                  </a:cubicBezTo>
                  <a:lnTo>
                    <a:pt x="10272" y="8317"/>
                  </a:lnTo>
                  <a:cubicBezTo>
                    <a:pt x="10582" y="8317"/>
                    <a:pt x="10835" y="8570"/>
                    <a:pt x="10835" y="8883"/>
                  </a:cubicBezTo>
                  <a:lnTo>
                    <a:pt x="10835" y="15168"/>
                  </a:lnTo>
                  <a:lnTo>
                    <a:pt x="14223" y="15168"/>
                  </a:lnTo>
                  <a:cubicBezTo>
                    <a:pt x="14225" y="15168"/>
                    <a:pt x="14227" y="15168"/>
                    <a:pt x="14228" y="15168"/>
                  </a:cubicBezTo>
                  <a:cubicBezTo>
                    <a:pt x="14539" y="15168"/>
                    <a:pt x="14792" y="14913"/>
                    <a:pt x="14789" y="14605"/>
                  </a:cubicBezTo>
                  <a:lnTo>
                    <a:pt x="14789" y="6291"/>
                  </a:lnTo>
                  <a:lnTo>
                    <a:pt x="744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421" name="Google Shape;421;p50"/>
          <p:cNvSpPr txBox="1"/>
          <p:nvPr>
            <p:ph idx="4294967295" type="ctrTitle"/>
          </p:nvPr>
        </p:nvSpPr>
        <p:spPr>
          <a:xfrm rot="5400000">
            <a:off x="6390425" y="2143375"/>
            <a:ext cx="4241400" cy="82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Transformation 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422" name="Google Shape;422;p50"/>
          <p:cNvSpPr txBox="1"/>
          <p:nvPr/>
        </p:nvSpPr>
        <p:spPr>
          <a:xfrm>
            <a:off x="1464201" y="2316650"/>
            <a:ext cx="15219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666666"/>
                </a:solidFill>
                <a:latin typeface="Catamaran Thin"/>
                <a:ea typeface="Catamaran Thin"/>
                <a:cs typeface="Catamaran Thin"/>
                <a:sym typeface="Catamaran Thin"/>
              </a:rPr>
              <a:t>PRICE BELOW $1 MILLION</a:t>
            </a:r>
            <a:endParaRPr>
              <a:latin typeface="Catamaran Thin"/>
              <a:ea typeface="Catamaran Thin"/>
              <a:cs typeface="Catamaran Thin"/>
              <a:sym typeface="Catamaran Thin"/>
            </a:endParaRPr>
          </a:p>
        </p:txBody>
      </p:sp>
      <p:sp>
        <p:nvSpPr>
          <p:cNvPr id="423" name="Google Shape;423;p50"/>
          <p:cNvSpPr txBox="1"/>
          <p:nvPr/>
        </p:nvSpPr>
        <p:spPr>
          <a:xfrm>
            <a:off x="1295857" y="3943800"/>
            <a:ext cx="1836300" cy="5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666666"/>
                </a:solidFill>
                <a:latin typeface="Catamaran Thin"/>
                <a:ea typeface="Catamaran Thin"/>
                <a:cs typeface="Catamaran Thin"/>
                <a:sym typeface="Catamaran Thin"/>
              </a:rPr>
              <a:t>WITHIN 3 STD FROM THE MEAN</a:t>
            </a:r>
            <a:endParaRPr>
              <a:latin typeface="Catamaran Thin"/>
              <a:ea typeface="Catamaran Thin"/>
              <a:cs typeface="Catamaran Thin"/>
              <a:sym typeface="Catamaran Thin"/>
            </a:endParaRPr>
          </a:p>
        </p:txBody>
      </p:sp>
      <p:sp>
        <p:nvSpPr>
          <p:cNvPr id="424" name="Google Shape;424;p50"/>
          <p:cNvSpPr txBox="1"/>
          <p:nvPr/>
        </p:nvSpPr>
        <p:spPr>
          <a:xfrm>
            <a:off x="5211712" y="729650"/>
            <a:ext cx="16902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atamaran Thin"/>
                <a:ea typeface="Catamaran Thin"/>
                <a:cs typeface="Catamaran Thin"/>
                <a:sym typeface="Catamaran Thin"/>
              </a:rPr>
              <a:t>REMOVE GEOGRAPHICALLY ISOLATED CLUSTER</a:t>
            </a:r>
            <a:endParaRPr sz="1200">
              <a:latin typeface="Catamaran Thin"/>
              <a:ea typeface="Catamaran Thin"/>
              <a:cs typeface="Catamaran Thin"/>
              <a:sym typeface="Catamaran Thin"/>
            </a:endParaRPr>
          </a:p>
        </p:txBody>
      </p:sp>
      <p:sp>
        <p:nvSpPr>
          <p:cNvPr id="425" name="Google Shape;425;p50"/>
          <p:cNvSpPr txBox="1"/>
          <p:nvPr/>
        </p:nvSpPr>
        <p:spPr>
          <a:xfrm>
            <a:off x="5081997" y="2389438"/>
            <a:ext cx="1690200" cy="5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tamaran Thin"/>
                <a:ea typeface="Catamaran Thin"/>
                <a:cs typeface="Catamaran Thin"/>
                <a:sym typeface="Catamaran Thin"/>
              </a:rPr>
              <a:t>LOG </a:t>
            </a:r>
            <a:r>
              <a:rPr lang="en">
                <a:latin typeface="Catamaran Thin"/>
                <a:ea typeface="Catamaran Thin"/>
                <a:cs typeface="Catamaran Thin"/>
                <a:sym typeface="Catamaran Thin"/>
              </a:rPr>
              <a:t>TRANSFORM</a:t>
            </a:r>
            <a:r>
              <a:rPr lang="en">
                <a:latin typeface="Catamaran Thin"/>
                <a:ea typeface="Catamaran Thin"/>
                <a:cs typeface="Catamaran Thin"/>
                <a:sym typeface="Catamaran Thin"/>
              </a:rPr>
              <a:t> AND NORMALIZE </a:t>
            </a:r>
            <a:endParaRPr>
              <a:latin typeface="Catamaran Thin"/>
              <a:ea typeface="Catamaran Thin"/>
              <a:cs typeface="Catamaran Thin"/>
              <a:sym typeface="Catamaran Thin"/>
            </a:endParaRPr>
          </a:p>
        </p:txBody>
      </p:sp>
      <p:sp>
        <p:nvSpPr>
          <p:cNvPr id="426" name="Google Shape;426;p50"/>
          <p:cNvSpPr txBox="1"/>
          <p:nvPr/>
        </p:nvSpPr>
        <p:spPr>
          <a:xfrm>
            <a:off x="5338187" y="3858575"/>
            <a:ext cx="1403100" cy="5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tamaran Thin"/>
                <a:ea typeface="Catamaran Thin"/>
                <a:cs typeface="Catamaran Thin"/>
                <a:sym typeface="Catamaran Thin"/>
              </a:rPr>
              <a:t>DUMMIFIED CATEGORICAL FEATURES</a:t>
            </a:r>
            <a:endParaRPr>
              <a:latin typeface="Catamaran Thin"/>
              <a:ea typeface="Catamaran Thin"/>
              <a:cs typeface="Catamaran Thin"/>
              <a:sym typeface="Catamaran Thin"/>
            </a:endParaRPr>
          </a:p>
        </p:txBody>
      </p:sp>
      <p:grpSp>
        <p:nvGrpSpPr>
          <p:cNvPr id="427" name="Google Shape;427;p50"/>
          <p:cNvGrpSpPr/>
          <p:nvPr/>
        </p:nvGrpSpPr>
        <p:grpSpPr>
          <a:xfrm>
            <a:off x="6946007" y="4034293"/>
            <a:ext cx="352840" cy="354717"/>
            <a:chOff x="3095745" y="3805393"/>
            <a:chExt cx="352840" cy="354717"/>
          </a:xfrm>
        </p:grpSpPr>
        <p:sp>
          <p:nvSpPr>
            <p:cNvPr id="428" name="Google Shape;428;p50"/>
            <p:cNvSpPr/>
            <p:nvPr/>
          </p:nvSpPr>
          <p:spPr>
            <a:xfrm>
              <a:off x="3095745" y="3805393"/>
              <a:ext cx="272093" cy="271711"/>
            </a:xfrm>
            <a:custGeom>
              <a:rect b="b" l="l" r="r" t="t"/>
              <a:pathLst>
                <a:path extrusionOk="0" h="8537" w="8549">
                  <a:moveTo>
                    <a:pt x="4025" y="0"/>
                  </a:moveTo>
                  <a:cubicBezTo>
                    <a:pt x="3763" y="0"/>
                    <a:pt x="3525" y="179"/>
                    <a:pt x="3489" y="441"/>
                  </a:cubicBezTo>
                  <a:lnTo>
                    <a:pt x="3322" y="1262"/>
                  </a:lnTo>
                  <a:cubicBezTo>
                    <a:pt x="3155" y="1322"/>
                    <a:pt x="2977" y="1381"/>
                    <a:pt x="2834" y="1465"/>
                  </a:cubicBezTo>
                  <a:lnTo>
                    <a:pt x="2132" y="1012"/>
                  </a:lnTo>
                  <a:cubicBezTo>
                    <a:pt x="2036" y="947"/>
                    <a:pt x="1929" y="915"/>
                    <a:pt x="1825" y="915"/>
                  </a:cubicBezTo>
                  <a:cubicBezTo>
                    <a:pt x="1683" y="915"/>
                    <a:pt x="1544" y="974"/>
                    <a:pt x="1441" y="1084"/>
                  </a:cubicBezTo>
                  <a:lnTo>
                    <a:pt x="1084" y="1441"/>
                  </a:lnTo>
                  <a:cubicBezTo>
                    <a:pt x="905" y="1619"/>
                    <a:pt x="881" y="1917"/>
                    <a:pt x="1012" y="2119"/>
                  </a:cubicBezTo>
                  <a:lnTo>
                    <a:pt x="1477" y="2822"/>
                  </a:lnTo>
                  <a:cubicBezTo>
                    <a:pt x="1381" y="2989"/>
                    <a:pt x="1322" y="3155"/>
                    <a:pt x="1262" y="3310"/>
                  </a:cubicBezTo>
                  <a:lnTo>
                    <a:pt x="453" y="3477"/>
                  </a:lnTo>
                  <a:cubicBezTo>
                    <a:pt x="191" y="3524"/>
                    <a:pt x="0" y="3763"/>
                    <a:pt x="0" y="4013"/>
                  </a:cubicBezTo>
                  <a:lnTo>
                    <a:pt x="0" y="4525"/>
                  </a:lnTo>
                  <a:cubicBezTo>
                    <a:pt x="0" y="4775"/>
                    <a:pt x="179" y="5013"/>
                    <a:pt x="453" y="5060"/>
                  </a:cubicBezTo>
                  <a:lnTo>
                    <a:pt x="1262" y="5215"/>
                  </a:lnTo>
                  <a:cubicBezTo>
                    <a:pt x="1322" y="5382"/>
                    <a:pt x="1381" y="5560"/>
                    <a:pt x="1477" y="5715"/>
                  </a:cubicBezTo>
                  <a:lnTo>
                    <a:pt x="1012" y="6406"/>
                  </a:lnTo>
                  <a:cubicBezTo>
                    <a:pt x="869" y="6632"/>
                    <a:pt x="893" y="6918"/>
                    <a:pt x="1084" y="7096"/>
                  </a:cubicBezTo>
                  <a:lnTo>
                    <a:pt x="1441" y="7453"/>
                  </a:lnTo>
                  <a:cubicBezTo>
                    <a:pt x="1544" y="7557"/>
                    <a:pt x="1687" y="7608"/>
                    <a:pt x="1830" y="7608"/>
                  </a:cubicBezTo>
                  <a:cubicBezTo>
                    <a:pt x="1935" y="7608"/>
                    <a:pt x="2041" y="7580"/>
                    <a:pt x="2132" y="7525"/>
                  </a:cubicBezTo>
                  <a:lnTo>
                    <a:pt x="2834" y="7061"/>
                  </a:lnTo>
                  <a:cubicBezTo>
                    <a:pt x="2989" y="7156"/>
                    <a:pt x="3155" y="7215"/>
                    <a:pt x="3322" y="7275"/>
                  </a:cubicBezTo>
                  <a:lnTo>
                    <a:pt x="3489" y="8096"/>
                  </a:lnTo>
                  <a:cubicBezTo>
                    <a:pt x="3525" y="8346"/>
                    <a:pt x="3763" y="8537"/>
                    <a:pt x="4025" y="8537"/>
                  </a:cubicBezTo>
                  <a:lnTo>
                    <a:pt x="4525" y="8537"/>
                  </a:lnTo>
                  <a:cubicBezTo>
                    <a:pt x="4775" y="8537"/>
                    <a:pt x="5013" y="8358"/>
                    <a:pt x="5060" y="8096"/>
                  </a:cubicBezTo>
                  <a:lnTo>
                    <a:pt x="5227" y="7275"/>
                  </a:lnTo>
                  <a:cubicBezTo>
                    <a:pt x="5358" y="7227"/>
                    <a:pt x="5489" y="7180"/>
                    <a:pt x="5632" y="7120"/>
                  </a:cubicBezTo>
                  <a:cubicBezTo>
                    <a:pt x="5692" y="7084"/>
                    <a:pt x="5727" y="6977"/>
                    <a:pt x="5692" y="6894"/>
                  </a:cubicBezTo>
                  <a:cubicBezTo>
                    <a:pt x="5655" y="6821"/>
                    <a:pt x="5584" y="6790"/>
                    <a:pt x="5515" y="6790"/>
                  </a:cubicBezTo>
                  <a:cubicBezTo>
                    <a:pt x="5494" y="6790"/>
                    <a:pt x="5473" y="6793"/>
                    <a:pt x="5453" y="6799"/>
                  </a:cubicBezTo>
                  <a:cubicBezTo>
                    <a:pt x="5299" y="6870"/>
                    <a:pt x="5156" y="6918"/>
                    <a:pt x="5001" y="6965"/>
                  </a:cubicBezTo>
                  <a:cubicBezTo>
                    <a:pt x="4941" y="6977"/>
                    <a:pt x="4882" y="7037"/>
                    <a:pt x="4882" y="7096"/>
                  </a:cubicBezTo>
                  <a:lnTo>
                    <a:pt x="4703" y="8025"/>
                  </a:lnTo>
                  <a:cubicBezTo>
                    <a:pt x="4691" y="8108"/>
                    <a:pt x="4596" y="8180"/>
                    <a:pt x="4513" y="8180"/>
                  </a:cubicBezTo>
                  <a:lnTo>
                    <a:pt x="4001" y="8180"/>
                  </a:lnTo>
                  <a:cubicBezTo>
                    <a:pt x="3917" y="8180"/>
                    <a:pt x="3822" y="8120"/>
                    <a:pt x="3810" y="8025"/>
                  </a:cubicBezTo>
                  <a:lnTo>
                    <a:pt x="3632" y="7096"/>
                  </a:lnTo>
                  <a:cubicBezTo>
                    <a:pt x="3620" y="7037"/>
                    <a:pt x="3572" y="6977"/>
                    <a:pt x="3513" y="6965"/>
                  </a:cubicBezTo>
                  <a:cubicBezTo>
                    <a:pt x="3310" y="6906"/>
                    <a:pt x="3096" y="6811"/>
                    <a:pt x="2905" y="6703"/>
                  </a:cubicBezTo>
                  <a:cubicBezTo>
                    <a:pt x="2876" y="6691"/>
                    <a:pt x="2843" y="6686"/>
                    <a:pt x="2812" y="6686"/>
                  </a:cubicBezTo>
                  <a:cubicBezTo>
                    <a:pt x="2780" y="6686"/>
                    <a:pt x="2751" y="6691"/>
                    <a:pt x="2727" y="6703"/>
                  </a:cubicBezTo>
                  <a:lnTo>
                    <a:pt x="1941" y="7227"/>
                  </a:lnTo>
                  <a:cubicBezTo>
                    <a:pt x="1904" y="7249"/>
                    <a:pt x="1864" y="7260"/>
                    <a:pt x="1824" y="7260"/>
                  </a:cubicBezTo>
                  <a:cubicBezTo>
                    <a:pt x="1774" y="7260"/>
                    <a:pt x="1725" y="7243"/>
                    <a:pt x="1679" y="7203"/>
                  </a:cubicBezTo>
                  <a:lnTo>
                    <a:pt x="1322" y="6846"/>
                  </a:lnTo>
                  <a:cubicBezTo>
                    <a:pt x="1262" y="6787"/>
                    <a:pt x="1250" y="6680"/>
                    <a:pt x="1298" y="6584"/>
                  </a:cubicBezTo>
                  <a:lnTo>
                    <a:pt x="1822" y="5799"/>
                  </a:lnTo>
                  <a:cubicBezTo>
                    <a:pt x="1846" y="5739"/>
                    <a:pt x="1858" y="5679"/>
                    <a:pt x="1822" y="5620"/>
                  </a:cubicBezTo>
                  <a:cubicBezTo>
                    <a:pt x="1715" y="5429"/>
                    <a:pt x="1620" y="5215"/>
                    <a:pt x="1560" y="5013"/>
                  </a:cubicBezTo>
                  <a:cubicBezTo>
                    <a:pt x="1548" y="4953"/>
                    <a:pt x="1489" y="4894"/>
                    <a:pt x="1429" y="4894"/>
                  </a:cubicBezTo>
                  <a:lnTo>
                    <a:pt x="512" y="4715"/>
                  </a:lnTo>
                  <a:cubicBezTo>
                    <a:pt x="417" y="4703"/>
                    <a:pt x="346" y="4608"/>
                    <a:pt x="346" y="4525"/>
                  </a:cubicBezTo>
                  <a:lnTo>
                    <a:pt x="346" y="4013"/>
                  </a:lnTo>
                  <a:cubicBezTo>
                    <a:pt x="346" y="3929"/>
                    <a:pt x="405" y="3834"/>
                    <a:pt x="512" y="3822"/>
                  </a:cubicBezTo>
                  <a:lnTo>
                    <a:pt x="1429" y="3643"/>
                  </a:lnTo>
                  <a:cubicBezTo>
                    <a:pt x="1489" y="3632"/>
                    <a:pt x="1548" y="3584"/>
                    <a:pt x="1560" y="3524"/>
                  </a:cubicBezTo>
                  <a:cubicBezTo>
                    <a:pt x="1620" y="3322"/>
                    <a:pt x="1715" y="3108"/>
                    <a:pt x="1822" y="2917"/>
                  </a:cubicBezTo>
                  <a:cubicBezTo>
                    <a:pt x="1846" y="2858"/>
                    <a:pt x="1846" y="2786"/>
                    <a:pt x="1822" y="2739"/>
                  </a:cubicBezTo>
                  <a:lnTo>
                    <a:pt x="1298" y="1941"/>
                  </a:lnTo>
                  <a:cubicBezTo>
                    <a:pt x="1250" y="1869"/>
                    <a:pt x="1250" y="1762"/>
                    <a:pt x="1322" y="1691"/>
                  </a:cubicBezTo>
                  <a:lnTo>
                    <a:pt x="1679" y="1334"/>
                  </a:lnTo>
                  <a:cubicBezTo>
                    <a:pt x="1714" y="1299"/>
                    <a:pt x="1765" y="1280"/>
                    <a:pt x="1820" y="1280"/>
                  </a:cubicBezTo>
                  <a:cubicBezTo>
                    <a:pt x="1859" y="1280"/>
                    <a:pt x="1901" y="1290"/>
                    <a:pt x="1941" y="1310"/>
                  </a:cubicBezTo>
                  <a:lnTo>
                    <a:pt x="2727" y="1822"/>
                  </a:lnTo>
                  <a:cubicBezTo>
                    <a:pt x="2759" y="1841"/>
                    <a:pt x="2791" y="1853"/>
                    <a:pt x="2822" y="1853"/>
                  </a:cubicBezTo>
                  <a:cubicBezTo>
                    <a:pt x="2850" y="1853"/>
                    <a:pt x="2878" y="1844"/>
                    <a:pt x="2905" y="1822"/>
                  </a:cubicBezTo>
                  <a:cubicBezTo>
                    <a:pt x="3096" y="1727"/>
                    <a:pt x="3310" y="1631"/>
                    <a:pt x="3513" y="1572"/>
                  </a:cubicBezTo>
                  <a:cubicBezTo>
                    <a:pt x="3572" y="1560"/>
                    <a:pt x="3632" y="1500"/>
                    <a:pt x="3632" y="1441"/>
                  </a:cubicBezTo>
                  <a:lnTo>
                    <a:pt x="3810" y="512"/>
                  </a:lnTo>
                  <a:cubicBezTo>
                    <a:pt x="3822" y="429"/>
                    <a:pt x="3917" y="357"/>
                    <a:pt x="4001" y="357"/>
                  </a:cubicBezTo>
                  <a:lnTo>
                    <a:pt x="4513" y="357"/>
                  </a:lnTo>
                  <a:cubicBezTo>
                    <a:pt x="4596" y="357"/>
                    <a:pt x="4691" y="417"/>
                    <a:pt x="4703" y="512"/>
                  </a:cubicBezTo>
                  <a:lnTo>
                    <a:pt x="4882" y="1441"/>
                  </a:lnTo>
                  <a:cubicBezTo>
                    <a:pt x="4894" y="1500"/>
                    <a:pt x="4941" y="1560"/>
                    <a:pt x="5001" y="1572"/>
                  </a:cubicBezTo>
                  <a:cubicBezTo>
                    <a:pt x="5215" y="1631"/>
                    <a:pt x="5418" y="1727"/>
                    <a:pt x="5608" y="1822"/>
                  </a:cubicBezTo>
                  <a:cubicBezTo>
                    <a:pt x="5638" y="1840"/>
                    <a:pt x="5674" y="1849"/>
                    <a:pt x="5706" y="1849"/>
                  </a:cubicBezTo>
                  <a:cubicBezTo>
                    <a:pt x="5739" y="1849"/>
                    <a:pt x="5769" y="1840"/>
                    <a:pt x="5787" y="1822"/>
                  </a:cubicBezTo>
                  <a:lnTo>
                    <a:pt x="6584" y="1310"/>
                  </a:lnTo>
                  <a:cubicBezTo>
                    <a:pt x="6617" y="1288"/>
                    <a:pt x="6656" y="1277"/>
                    <a:pt x="6696" y="1277"/>
                  </a:cubicBezTo>
                  <a:cubicBezTo>
                    <a:pt x="6745" y="1277"/>
                    <a:pt x="6795" y="1294"/>
                    <a:pt x="6835" y="1334"/>
                  </a:cubicBezTo>
                  <a:lnTo>
                    <a:pt x="7192" y="1691"/>
                  </a:lnTo>
                  <a:cubicBezTo>
                    <a:pt x="7251" y="1750"/>
                    <a:pt x="7263" y="1858"/>
                    <a:pt x="7216" y="1941"/>
                  </a:cubicBezTo>
                  <a:lnTo>
                    <a:pt x="6704" y="2739"/>
                  </a:lnTo>
                  <a:cubicBezTo>
                    <a:pt x="6668" y="2798"/>
                    <a:pt x="6656" y="2858"/>
                    <a:pt x="6704" y="2917"/>
                  </a:cubicBezTo>
                  <a:cubicBezTo>
                    <a:pt x="6799" y="3108"/>
                    <a:pt x="6894" y="3322"/>
                    <a:pt x="6954" y="3524"/>
                  </a:cubicBezTo>
                  <a:cubicBezTo>
                    <a:pt x="6965" y="3584"/>
                    <a:pt x="7025" y="3643"/>
                    <a:pt x="7085" y="3643"/>
                  </a:cubicBezTo>
                  <a:lnTo>
                    <a:pt x="8013" y="3822"/>
                  </a:lnTo>
                  <a:cubicBezTo>
                    <a:pt x="8097" y="3834"/>
                    <a:pt x="8168" y="3929"/>
                    <a:pt x="8168" y="4013"/>
                  </a:cubicBezTo>
                  <a:lnTo>
                    <a:pt x="8168" y="4525"/>
                  </a:lnTo>
                  <a:cubicBezTo>
                    <a:pt x="8168" y="4608"/>
                    <a:pt x="8108" y="4703"/>
                    <a:pt x="8013" y="4715"/>
                  </a:cubicBezTo>
                  <a:lnTo>
                    <a:pt x="7085" y="4894"/>
                  </a:lnTo>
                  <a:cubicBezTo>
                    <a:pt x="7025" y="4906"/>
                    <a:pt x="6965" y="4953"/>
                    <a:pt x="6954" y="5013"/>
                  </a:cubicBezTo>
                  <a:cubicBezTo>
                    <a:pt x="6906" y="5156"/>
                    <a:pt x="6846" y="5322"/>
                    <a:pt x="6787" y="5477"/>
                  </a:cubicBezTo>
                  <a:cubicBezTo>
                    <a:pt x="6739" y="5560"/>
                    <a:pt x="6787" y="5668"/>
                    <a:pt x="6882" y="5715"/>
                  </a:cubicBezTo>
                  <a:cubicBezTo>
                    <a:pt x="6903" y="5724"/>
                    <a:pt x="6926" y="5729"/>
                    <a:pt x="6949" y="5729"/>
                  </a:cubicBezTo>
                  <a:cubicBezTo>
                    <a:pt x="7016" y="5729"/>
                    <a:pt x="7085" y="5691"/>
                    <a:pt x="7120" y="5620"/>
                  </a:cubicBezTo>
                  <a:cubicBezTo>
                    <a:pt x="7180" y="5489"/>
                    <a:pt x="7239" y="5358"/>
                    <a:pt x="7275" y="5215"/>
                  </a:cubicBezTo>
                  <a:lnTo>
                    <a:pt x="8097" y="5060"/>
                  </a:lnTo>
                  <a:cubicBezTo>
                    <a:pt x="8347" y="5013"/>
                    <a:pt x="8549" y="4775"/>
                    <a:pt x="8549" y="4525"/>
                  </a:cubicBezTo>
                  <a:lnTo>
                    <a:pt x="8549" y="4013"/>
                  </a:lnTo>
                  <a:cubicBezTo>
                    <a:pt x="8549" y="3763"/>
                    <a:pt x="8370" y="3524"/>
                    <a:pt x="8097" y="3477"/>
                  </a:cubicBezTo>
                  <a:lnTo>
                    <a:pt x="7275" y="3310"/>
                  </a:lnTo>
                  <a:cubicBezTo>
                    <a:pt x="7216" y="3155"/>
                    <a:pt x="7156" y="2977"/>
                    <a:pt x="7073" y="2822"/>
                  </a:cubicBezTo>
                  <a:lnTo>
                    <a:pt x="7537" y="2119"/>
                  </a:lnTo>
                  <a:cubicBezTo>
                    <a:pt x="7680" y="1905"/>
                    <a:pt x="7656" y="1619"/>
                    <a:pt x="7454" y="1441"/>
                  </a:cubicBezTo>
                  <a:lnTo>
                    <a:pt x="7096" y="1084"/>
                  </a:lnTo>
                  <a:cubicBezTo>
                    <a:pt x="6992" y="980"/>
                    <a:pt x="6848" y="924"/>
                    <a:pt x="6705" y="924"/>
                  </a:cubicBezTo>
                  <a:cubicBezTo>
                    <a:pt x="6603" y="924"/>
                    <a:pt x="6502" y="953"/>
                    <a:pt x="6418" y="1012"/>
                  </a:cubicBezTo>
                  <a:lnTo>
                    <a:pt x="5715" y="1465"/>
                  </a:lnTo>
                  <a:cubicBezTo>
                    <a:pt x="5549" y="1381"/>
                    <a:pt x="5394" y="1322"/>
                    <a:pt x="5227" y="1262"/>
                  </a:cubicBezTo>
                  <a:lnTo>
                    <a:pt x="5060" y="441"/>
                  </a:lnTo>
                  <a:cubicBezTo>
                    <a:pt x="5013" y="191"/>
                    <a:pt x="4775" y="0"/>
                    <a:pt x="4525" y="0"/>
                  </a:cubicBezTo>
                  <a:close/>
                </a:path>
              </a:pathLst>
            </a:custGeom>
            <a:solidFill>
              <a:srgbClr val="8976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50"/>
            <p:cNvSpPr/>
            <p:nvPr/>
          </p:nvSpPr>
          <p:spPr>
            <a:xfrm>
              <a:off x="3184798" y="3878883"/>
              <a:ext cx="109550" cy="94018"/>
            </a:xfrm>
            <a:custGeom>
              <a:rect b="b" l="l" r="r" t="t"/>
              <a:pathLst>
                <a:path extrusionOk="0" h="2954" w="3442">
                  <a:moveTo>
                    <a:pt x="1465" y="1"/>
                  </a:moveTo>
                  <a:cubicBezTo>
                    <a:pt x="941" y="1"/>
                    <a:pt x="453" y="191"/>
                    <a:pt x="72" y="561"/>
                  </a:cubicBezTo>
                  <a:cubicBezTo>
                    <a:pt x="0" y="632"/>
                    <a:pt x="0" y="739"/>
                    <a:pt x="72" y="811"/>
                  </a:cubicBezTo>
                  <a:cubicBezTo>
                    <a:pt x="113" y="852"/>
                    <a:pt x="158" y="873"/>
                    <a:pt x="203" y="873"/>
                  </a:cubicBezTo>
                  <a:cubicBezTo>
                    <a:pt x="247" y="873"/>
                    <a:pt x="292" y="852"/>
                    <a:pt x="334" y="811"/>
                  </a:cubicBezTo>
                  <a:cubicBezTo>
                    <a:pt x="631" y="513"/>
                    <a:pt x="1024" y="358"/>
                    <a:pt x="1465" y="358"/>
                  </a:cubicBezTo>
                  <a:cubicBezTo>
                    <a:pt x="2358" y="358"/>
                    <a:pt x="3084" y="1084"/>
                    <a:pt x="3084" y="1977"/>
                  </a:cubicBezTo>
                  <a:cubicBezTo>
                    <a:pt x="3084" y="2227"/>
                    <a:pt x="3024" y="2477"/>
                    <a:pt x="2905" y="2716"/>
                  </a:cubicBezTo>
                  <a:cubicBezTo>
                    <a:pt x="2846" y="2799"/>
                    <a:pt x="2894" y="2894"/>
                    <a:pt x="2977" y="2942"/>
                  </a:cubicBezTo>
                  <a:cubicBezTo>
                    <a:pt x="3013" y="2954"/>
                    <a:pt x="3036" y="2954"/>
                    <a:pt x="3048" y="2954"/>
                  </a:cubicBezTo>
                  <a:cubicBezTo>
                    <a:pt x="3108" y="2954"/>
                    <a:pt x="3167" y="2930"/>
                    <a:pt x="3215" y="2870"/>
                  </a:cubicBezTo>
                  <a:cubicBezTo>
                    <a:pt x="3370" y="2585"/>
                    <a:pt x="3441" y="2287"/>
                    <a:pt x="3441" y="1977"/>
                  </a:cubicBezTo>
                  <a:cubicBezTo>
                    <a:pt x="3441" y="894"/>
                    <a:pt x="2560" y="1"/>
                    <a:pt x="1465" y="1"/>
                  </a:cubicBezTo>
                  <a:close/>
                </a:path>
              </a:pathLst>
            </a:custGeom>
            <a:solidFill>
              <a:srgbClr val="8976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50"/>
            <p:cNvSpPr/>
            <p:nvPr/>
          </p:nvSpPr>
          <p:spPr>
            <a:xfrm>
              <a:off x="3168120" y="3917331"/>
              <a:ext cx="102707" cy="87016"/>
            </a:xfrm>
            <a:custGeom>
              <a:rect b="b" l="l" r="r" t="t"/>
              <a:pathLst>
                <a:path extrusionOk="0" h="2734" w="3227">
                  <a:moveTo>
                    <a:pt x="277" y="0"/>
                  </a:moveTo>
                  <a:cubicBezTo>
                    <a:pt x="203" y="0"/>
                    <a:pt x="136" y="38"/>
                    <a:pt x="108" y="115"/>
                  </a:cubicBezTo>
                  <a:cubicBezTo>
                    <a:pt x="36" y="317"/>
                    <a:pt x="0" y="531"/>
                    <a:pt x="0" y="758"/>
                  </a:cubicBezTo>
                  <a:cubicBezTo>
                    <a:pt x="0" y="1841"/>
                    <a:pt x="881" y="2734"/>
                    <a:pt x="1977" y="2734"/>
                  </a:cubicBezTo>
                  <a:cubicBezTo>
                    <a:pt x="2394" y="2734"/>
                    <a:pt x="2798" y="2603"/>
                    <a:pt x="3144" y="2365"/>
                  </a:cubicBezTo>
                  <a:cubicBezTo>
                    <a:pt x="3215" y="2305"/>
                    <a:pt x="3227" y="2198"/>
                    <a:pt x="3191" y="2127"/>
                  </a:cubicBezTo>
                  <a:cubicBezTo>
                    <a:pt x="3162" y="2075"/>
                    <a:pt x="3106" y="2051"/>
                    <a:pt x="3050" y="2051"/>
                  </a:cubicBezTo>
                  <a:cubicBezTo>
                    <a:pt x="3015" y="2051"/>
                    <a:pt x="2981" y="2061"/>
                    <a:pt x="2953" y="2079"/>
                  </a:cubicBezTo>
                  <a:cubicBezTo>
                    <a:pt x="2667" y="2282"/>
                    <a:pt x="2334" y="2389"/>
                    <a:pt x="2001" y="2389"/>
                  </a:cubicBezTo>
                  <a:cubicBezTo>
                    <a:pt x="1108" y="2389"/>
                    <a:pt x="370" y="1662"/>
                    <a:pt x="370" y="769"/>
                  </a:cubicBezTo>
                  <a:cubicBezTo>
                    <a:pt x="370" y="591"/>
                    <a:pt x="405" y="412"/>
                    <a:pt x="465" y="246"/>
                  </a:cubicBezTo>
                  <a:cubicBezTo>
                    <a:pt x="465" y="138"/>
                    <a:pt x="417" y="43"/>
                    <a:pt x="334" y="7"/>
                  </a:cubicBezTo>
                  <a:cubicBezTo>
                    <a:pt x="315" y="3"/>
                    <a:pt x="296" y="0"/>
                    <a:pt x="277" y="0"/>
                  </a:cubicBezTo>
                  <a:close/>
                </a:path>
              </a:pathLst>
            </a:custGeom>
            <a:solidFill>
              <a:srgbClr val="8976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50"/>
            <p:cNvSpPr/>
            <p:nvPr/>
          </p:nvSpPr>
          <p:spPr>
            <a:xfrm>
              <a:off x="3264749" y="3976275"/>
              <a:ext cx="183836" cy="183836"/>
            </a:xfrm>
            <a:custGeom>
              <a:rect b="b" l="l" r="r" t="t"/>
              <a:pathLst>
                <a:path extrusionOk="0" h="5776" w="5776">
                  <a:moveTo>
                    <a:pt x="2739" y="1"/>
                  </a:moveTo>
                  <a:cubicBezTo>
                    <a:pt x="2548" y="1"/>
                    <a:pt x="2370" y="156"/>
                    <a:pt x="2322" y="346"/>
                  </a:cubicBezTo>
                  <a:lnTo>
                    <a:pt x="2215" y="846"/>
                  </a:lnTo>
                  <a:cubicBezTo>
                    <a:pt x="2132" y="882"/>
                    <a:pt x="2036" y="930"/>
                    <a:pt x="1953" y="953"/>
                  </a:cubicBezTo>
                  <a:lnTo>
                    <a:pt x="1525" y="668"/>
                  </a:lnTo>
                  <a:cubicBezTo>
                    <a:pt x="1454" y="627"/>
                    <a:pt x="1372" y="606"/>
                    <a:pt x="1291" y="606"/>
                  </a:cubicBezTo>
                  <a:cubicBezTo>
                    <a:pt x="1181" y="606"/>
                    <a:pt x="1071" y="645"/>
                    <a:pt x="989" y="727"/>
                  </a:cubicBezTo>
                  <a:lnTo>
                    <a:pt x="751" y="965"/>
                  </a:lnTo>
                  <a:cubicBezTo>
                    <a:pt x="620" y="1108"/>
                    <a:pt x="584" y="1322"/>
                    <a:pt x="691" y="1501"/>
                  </a:cubicBezTo>
                  <a:lnTo>
                    <a:pt x="977" y="1942"/>
                  </a:lnTo>
                  <a:cubicBezTo>
                    <a:pt x="917" y="2061"/>
                    <a:pt x="870" y="2180"/>
                    <a:pt x="822" y="2311"/>
                  </a:cubicBezTo>
                  <a:cubicBezTo>
                    <a:pt x="786" y="2394"/>
                    <a:pt x="858" y="2501"/>
                    <a:pt x="941" y="2537"/>
                  </a:cubicBezTo>
                  <a:cubicBezTo>
                    <a:pt x="954" y="2541"/>
                    <a:pt x="967" y="2542"/>
                    <a:pt x="980" y="2542"/>
                  </a:cubicBezTo>
                  <a:cubicBezTo>
                    <a:pt x="1055" y="2542"/>
                    <a:pt x="1137" y="2489"/>
                    <a:pt x="1167" y="2418"/>
                  </a:cubicBezTo>
                  <a:cubicBezTo>
                    <a:pt x="1203" y="2275"/>
                    <a:pt x="1251" y="2144"/>
                    <a:pt x="1322" y="2025"/>
                  </a:cubicBezTo>
                  <a:cubicBezTo>
                    <a:pt x="1358" y="1965"/>
                    <a:pt x="1358" y="1894"/>
                    <a:pt x="1322" y="1846"/>
                  </a:cubicBezTo>
                  <a:lnTo>
                    <a:pt x="989" y="1322"/>
                  </a:lnTo>
                  <a:cubicBezTo>
                    <a:pt x="977" y="1299"/>
                    <a:pt x="977" y="1263"/>
                    <a:pt x="1001" y="1239"/>
                  </a:cubicBezTo>
                  <a:lnTo>
                    <a:pt x="1239" y="1001"/>
                  </a:lnTo>
                  <a:cubicBezTo>
                    <a:pt x="1258" y="981"/>
                    <a:pt x="1274" y="973"/>
                    <a:pt x="1291" y="973"/>
                  </a:cubicBezTo>
                  <a:cubicBezTo>
                    <a:pt x="1304" y="973"/>
                    <a:pt x="1318" y="978"/>
                    <a:pt x="1334" y="989"/>
                  </a:cubicBezTo>
                  <a:lnTo>
                    <a:pt x="1846" y="1322"/>
                  </a:lnTo>
                  <a:cubicBezTo>
                    <a:pt x="1878" y="1342"/>
                    <a:pt x="1910" y="1354"/>
                    <a:pt x="1942" y="1354"/>
                  </a:cubicBezTo>
                  <a:cubicBezTo>
                    <a:pt x="1969" y="1354"/>
                    <a:pt x="1997" y="1345"/>
                    <a:pt x="2025" y="1322"/>
                  </a:cubicBezTo>
                  <a:cubicBezTo>
                    <a:pt x="2144" y="1251"/>
                    <a:pt x="2287" y="1203"/>
                    <a:pt x="2417" y="1156"/>
                  </a:cubicBezTo>
                  <a:cubicBezTo>
                    <a:pt x="2477" y="1144"/>
                    <a:pt x="2537" y="1084"/>
                    <a:pt x="2537" y="1025"/>
                  </a:cubicBezTo>
                  <a:lnTo>
                    <a:pt x="2656" y="418"/>
                  </a:lnTo>
                  <a:cubicBezTo>
                    <a:pt x="2656" y="382"/>
                    <a:pt x="2679" y="358"/>
                    <a:pt x="2727" y="358"/>
                  </a:cubicBezTo>
                  <a:lnTo>
                    <a:pt x="3060" y="358"/>
                  </a:lnTo>
                  <a:cubicBezTo>
                    <a:pt x="3084" y="358"/>
                    <a:pt x="3120" y="394"/>
                    <a:pt x="3132" y="418"/>
                  </a:cubicBezTo>
                  <a:lnTo>
                    <a:pt x="3251" y="1025"/>
                  </a:lnTo>
                  <a:cubicBezTo>
                    <a:pt x="3263" y="1084"/>
                    <a:pt x="3310" y="1144"/>
                    <a:pt x="3370" y="1156"/>
                  </a:cubicBezTo>
                  <a:cubicBezTo>
                    <a:pt x="3501" y="1203"/>
                    <a:pt x="3632" y="1251"/>
                    <a:pt x="3751" y="1322"/>
                  </a:cubicBezTo>
                  <a:cubicBezTo>
                    <a:pt x="3781" y="1340"/>
                    <a:pt x="3816" y="1349"/>
                    <a:pt x="3849" y="1349"/>
                  </a:cubicBezTo>
                  <a:cubicBezTo>
                    <a:pt x="3882" y="1349"/>
                    <a:pt x="3912" y="1340"/>
                    <a:pt x="3930" y="1322"/>
                  </a:cubicBezTo>
                  <a:lnTo>
                    <a:pt x="4453" y="989"/>
                  </a:lnTo>
                  <a:cubicBezTo>
                    <a:pt x="4469" y="978"/>
                    <a:pt x="4483" y="973"/>
                    <a:pt x="4497" y="973"/>
                  </a:cubicBezTo>
                  <a:cubicBezTo>
                    <a:pt x="4513" y="973"/>
                    <a:pt x="4529" y="981"/>
                    <a:pt x="4549" y="1001"/>
                  </a:cubicBezTo>
                  <a:lnTo>
                    <a:pt x="4787" y="1239"/>
                  </a:lnTo>
                  <a:cubicBezTo>
                    <a:pt x="4811" y="1263"/>
                    <a:pt x="4811" y="1299"/>
                    <a:pt x="4799" y="1322"/>
                  </a:cubicBezTo>
                  <a:lnTo>
                    <a:pt x="4453" y="1846"/>
                  </a:lnTo>
                  <a:cubicBezTo>
                    <a:pt x="4430" y="1906"/>
                    <a:pt x="4406" y="1965"/>
                    <a:pt x="4453" y="2025"/>
                  </a:cubicBezTo>
                  <a:cubicBezTo>
                    <a:pt x="4525" y="2144"/>
                    <a:pt x="4573" y="2275"/>
                    <a:pt x="4620" y="2418"/>
                  </a:cubicBezTo>
                  <a:cubicBezTo>
                    <a:pt x="4632" y="2477"/>
                    <a:pt x="4692" y="2537"/>
                    <a:pt x="4751" y="2537"/>
                  </a:cubicBezTo>
                  <a:lnTo>
                    <a:pt x="5358" y="2656"/>
                  </a:lnTo>
                  <a:cubicBezTo>
                    <a:pt x="5394" y="2656"/>
                    <a:pt x="5418" y="2680"/>
                    <a:pt x="5418" y="2727"/>
                  </a:cubicBezTo>
                  <a:lnTo>
                    <a:pt x="5418" y="3049"/>
                  </a:lnTo>
                  <a:cubicBezTo>
                    <a:pt x="5418" y="3085"/>
                    <a:pt x="5394" y="3108"/>
                    <a:pt x="5358" y="3132"/>
                  </a:cubicBezTo>
                  <a:lnTo>
                    <a:pt x="4751" y="3251"/>
                  </a:lnTo>
                  <a:cubicBezTo>
                    <a:pt x="4692" y="3263"/>
                    <a:pt x="4632" y="3311"/>
                    <a:pt x="4620" y="3370"/>
                  </a:cubicBezTo>
                  <a:cubicBezTo>
                    <a:pt x="4573" y="3501"/>
                    <a:pt x="4525" y="3632"/>
                    <a:pt x="4453" y="3751"/>
                  </a:cubicBezTo>
                  <a:cubicBezTo>
                    <a:pt x="4430" y="3811"/>
                    <a:pt x="4430" y="3882"/>
                    <a:pt x="4453" y="3930"/>
                  </a:cubicBezTo>
                  <a:lnTo>
                    <a:pt x="4799" y="4454"/>
                  </a:lnTo>
                  <a:cubicBezTo>
                    <a:pt x="4811" y="4478"/>
                    <a:pt x="4811" y="4513"/>
                    <a:pt x="4787" y="4537"/>
                  </a:cubicBezTo>
                  <a:lnTo>
                    <a:pt x="4549" y="4775"/>
                  </a:lnTo>
                  <a:cubicBezTo>
                    <a:pt x="4526" y="4798"/>
                    <a:pt x="4508" y="4806"/>
                    <a:pt x="4489" y="4806"/>
                  </a:cubicBezTo>
                  <a:cubicBezTo>
                    <a:pt x="4478" y="4806"/>
                    <a:pt x="4467" y="4803"/>
                    <a:pt x="4453" y="4799"/>
                  </a:cubicBezTo>
                  <a:lnTo>
                    <a:pt x="3930" y="4454"/>
                  </a:lnTo>
                  <a:cubicBezTo>
                    <a:pt x="3898" y="4435"/>
                    <a:pt x="3866" y="4422"/>
                    <a:pt x="3834" y="4422"/>
                  </a:cubicBezTo>
                  <a:cubicBezTo>
                    <a:pt x="3806" y="4422"/>
                    <a:pt x="3779" y="4432"/>
                    <a:pt x="3751" y="4454"/>
                  </a:cubicBezTo>
                  <a:cubicBezTo>
                    <a:pt x="3632" y="4525"/>
                    <a:pt x="3501" y="4573"/>
                    <a:pt x="3370" y="4621"/>
                  </a:cubicBezTo>
                  <a:cubicBezTo>
                    <a:pt x="3310" y="4632"/>
                    <a:pt x="3251" y="4692"/>
                    <a:pt x="3251" y="4751"/>
                  </a:cubicBezTo>
                  <a:lnTo>
                    <a:pt x="3132" y="5359"/>
                  </a:lnTo>
                  <a:cubicBezTo>
                    <a:pt x="3132" y="5394"/>
                    <a:pt x="3096" y="5418"/>
                    <a:pt x="3060" y="5418"/>
                  </a:cubicBezTo>
                  <a:lnTo>
                    <a:pt x="2727" y="5418"/>
                  </a:lnTo>
                  <a:cubicBezTo>
                    <a:pt x="2703" y="5418"/>
                    <a:pt x="2668" y="5394"/>
                    <a:pt x="2656" y="5359"/>
                  </a:cubicBezTo>
                  <a:lnTo>
                    <a:pt x="2537" y="4751"/>
                  </a:lnTo>
                  <a:cubicBezTo>
                    <a:pt x="2525" y="4692"/>
                    <a:pt x="2477" y="4632"/>
                    <a:pt x="2417" y="4621"/>
                  </a:cubicBezTo>
                  <a:cubicBezTo>
                    <a:pt x="2287" y="4573"/>
                    <a:pt x="2144" y="4525"/>
                    <a:pt x="2025" y="4454"/>
                  </a:cubicBezTo>
                  <a:cubicBezTo>
                    <a:pt x="1995" y="4436"/>
                    <a:pt x="1962" y="4427"/>
                    <a:pt x="1931" y="4427"/>
                  </a:cubicBezTo>
                  <a:cubicBezTo>
                    <a:pt x="1900" y="4427"/>
                    <a:pt x="1870" y="4436"/>
                    <a:pt x="1846" y="4454"/>
                  </a:cubicBezTo>
                  <a:lnTo>
                    <a:pt x="1334" y="4799"/>
                  </a:lnTo>
                  <a:cubicBezTo>
                    <a:pt x="1321" y="4803"/>
                    <a:pt x="1309" y="4806"/>
                    <a:pt x="1298" y="4806"/>
                  </a:cubicBezTo>
                  <a:cubicBezTo>
                    <a:pt x="1279" y="4806"/>
                    <a:pt x="1261" y="4798"/>
                    <a:pt x="1239" y="4775"/>
                  </a:cubicBezTo>
                  <a:lnTo>
                    <a:pt x="1001" y="4537"/>
                  </a:lnTo>
                  <a:cubicBezTo>
                    <a:pt x="977" y="4513"/>
                    <a:pt x="977" y="4478"/>
                    <a:pt x="989" y="4454"/>
                  </a:cubicBezTo>
                  <a:lnTo>
                    <a:pt x="1322" y="3930"/>
                  </a:lnTo>
                  <a:cubicBezTo>
                    <a:pt x="1358" y="3870"/>
                    <a:pt x="1370" y="3811"/>
                    <a:pt x="1322" y="3751"/>
                  </a:cubicBezTo>
                  <a:cubicBezTo>
                    <a:pt x="1251" y="3632"/>
                    <a:pt x="1215" y="3501"/>
                    <a:pt x="1167" y="3370"/>
                  </a:cubicBezTo>
                  <a:cubicBezTo>
                    <a:pt x="1144" y="3311"/>
                    <a:pt x="1084" y="3251"/>
                    <a:pt x="1024" y="3251"/>
                  </a:cubicBezTo>
                  <a:lnTo>
                    <a:pt x="417" y="3132"/>
                  </a:lnTo>
                  <a:cubicBezTo>
                    <a:pt x="393" y="3132"/>
                    <a:pt x="358" y="3097"/>
                    <a:pt x="358" y="3049"/>
                  </a:cubicBezTo>
                  <a:lnTo>
                    <a:pt x="358" y="2727"/>
                  </a:lnTo>
                  <a:cubicBezTo>
                    <a:pt x="358" y="2692"/>
                    <a:pt x="393" y="2668"/>
                    <a:pt x="417" y="2656"/>
                  </a:cubicBezTo>
                  <a:lnTo>
                    <a:pt x="465" y="2632"/>
                  </a:lnTo>
                  <a:cubicBezTo>
                    <a:pt x="548" y="2620"/>
                    <a:pt x="632" y="2525"/>
                    <a:pt x="596" y="2430"/>
                  </a:cubicBezTo>
                  <a:cubicBezTo>
                    <a:pt x="586" y="2352"/>
                    <a:pt x="520" y="2289"/>
                    <a:pt x="444" y="2289"/>
                  </a:cubicBezTo>
                  <a:cubicBezTo>
                    <a:pt x="428" y="2289"/>
                    <a:pt x="410" y="2292"/>
                    <a:pt x="393" y="2299"/>
                  </a:cubicBezTo>
                  <a:lnTo>
                    <a:pt x="346" y="2311"/>
                  </a:lnTo>
                  <a:cubicBezTo>
                    <a:pt x="155" y="2358"/>
                    <a:pt x="1" y="2513"/>
                    <a:pt x="1" y="2727"/>
                  </a:cubicBezTo>
                  <a:lnTo>
                    <a:pt x="1" y="3049"/>
                  </a:lnTo>
                  <a:cubicBezTo>
                    <a:pt x="1" y="3251"/>
                    <a:pt x="155" y="3430"/>
                    <a:pt x="346" y="3466"/>
                  </a:cubicBezTo>
                  <a:lnTo>
                    <a:pt x="846" y="3573"/>
                  </a:lnTo>
                  <a:cubicBezTo>
                    <a:pt x="882" y="3668"/>
                    <a:pt x="929" y="3751"/>
                    <a:pt x="953" y="3847"/>
                  </a:cubicBezTo>
                  <a:lnTo>
                    <a:pt x="679" y="4275"/>
                  </a:lnTo>
                  <a:cubicBezTo>
                    <a:pt x="572" y="4442"/>
                    <a:pt x="584" y="4656"/>
                    <a:pt x="727" y="4811"/>
                  </a:cubicBezTo>
                  <a:lnTo>
                    <a:pt x="977" y="5049"/>
                  </a:lnTo>
                  <a:cubicBezTo>
                    <a:pt x="1055" y="5127"/>
                    <a:pt x="1163" y="5172"/>
                    <a:pt x="1278" y="5172"/>
                  </a:cubicBezTo>
                  <a:cubicBezTo>
                    <a:pt x="1356" y="5172"/>
                    <a:pt x="1436" y="5152"/>
                    <a:pt x="1513" y="5109"/>
                  </a:cubicBezTo>
                  <a:lnTo>
                    <a:pt x="1941" y="4823"/>
                  </a:lnTo>
                  <a:cubicBezTo>
                    <a:pt x="2025" y="4871"/>
                    <a:pt x="2120" y="4894"/>
                    <a:pt x="2203" y="4930"/>
                  </a:cubicBezTo>
                  <a:lnTo>
                    <a:pt x="2310" y="5430"/>
                  </a:lnTo>
                  <a:cubicBezTo>
                    <a:pt x="2358" y="5633"/>
                    <a:pt x="2513" y="5775"/>
                    <a:pt x="2727" y="5775"/>
                  </a:cubicBezTo>
                  <a:lnTo>
                    <a:pt x="3060" y="5775"/>
                  </a:lnTo>
                  <a:cubicBezTo>
                    <a:pt x="3251" y="5775"/>
                    <a:pt x="3430" y="5633"/>
                    <a:pt x="3465" y="5430"/>
                  </a:cubicBezTo>
                  <a:lnTo>
                    <a:pt x="3572" y="4930"/>
                  </a:lnTo>
                  <a:cubicBezTo>
                    <a:pt x="3668" y="4894"/>
                    <a:pt x="3751" y="4859"/>
                    <a:pt x="3846" y="4823"/>
                  </a:cubicBezTo>
                  <a:lnTo>
                    <a:pt x="4275" y="5109"/>
                  </a:lnTo>
                  <a:cubicBezTo>
                    <a:pt x="4344" y="5153"/>
                    <a:pt x="4422" y="5175"/>
                    <a:pt x="4500" y="5175"/>
                  </a:cubicBezTo>
                  <a:cubicBezTo>
                    <a:pt x="4610" y="5175"/>
                    <a:pt x="4720" y="5132"/>
                    <a:pt x="4811" y="5049"/>
                  </a:cubicBezTo>
                  <a:lnTo>
                    <a:pt x="5049" y="4811"/>
                  </a:lnTo>
                  <a:cubicBezTo>
                    <a:pt x="5180" y="4680"/>
                    <a:pt x="5215" y="4454"/>
                    <a:pt x="5108" y="4275"/>
                  </a:cubicBezTo>
                  <a:lnTo>
                    <a:pt x="4823" y="3847"/>
                  </a:lnTo>
                  <a:cubicBezTo>
                    <a:pt x="4870" y="3751"/>
                    <a:pt x="4894" y="3668"/>
                    <a:pt x="4930" y="3573"/>
                  </a:cubicBezTo>
                  <a:lnTo>
                    <a:pt x="5442" y="3466"/>
                  </a:lnTo>
                  <a:cubicBezTo>
                    <a:pt x="5632" y="3430"/>
                    <a:pt x="5775" y="3263"/>
                    <a:pt x="5775" y="3049"/>
                  </a:cubicBezTo>
                  <a:lnTo>
                    <a:pt x="5775" y="2727"/>
                  </a:lnTo>
                  <a:cubicBezTo>
                    <a:pt x="5775" y="2513"/>
                    <a:pt x="5644" y="2358"/>
                    <a:pt x="5454" y="2311"/>
                  </a:cubicBezTo>
                  <a:lnTo>
                    <a:pt x="4942" y="2204"/>
                  </a:lnTo>
                  <a:cubicBezTo>
                    <a:pt x="4918" y="2120"/>
                    <a:pt x="4870" y="2025"/>
                    <a:pt x="4846" y="1942"/>
                  </a:cubicBezTo>
                  <a:lnTo>
                    <a:pt x="5120" y="1501"/>
                  </a:lnTo>
                  <a:cubicBezTo>
                    <a:pt x="5227" y="1346"/>
                    <a:pt x="5215" y="1120"/>
                    <a:pt x="5061" y="965"/>
                  </a:cubicBezTo>
                  <a:lnTo>
                    <a:pt x="4823" y="727"/>
                  </a:lnTo>
                  <a:cubicBezTo>
                    <a:pt x="4745" y="650"/>
                    <a:pt x="4634" y="610"/>
                    <a:pt x="4520" y="610"/>
                  </a:cubicBezTo>
                  <a:cubicBezTo>
                    <a:pt x="4441" y="610"/>
                    <a:pt x="4360" y="629"/>
                    <a:pt x="4287" y="668"/>
                  </a:cubicBezTo>
                  <a:lnTo>
                    <a:pt x="3858" y="953"/>
                  </a:lnTo>
                  <a:cubicBezTo>
                    <a:pt x="3763" y="906"/>
                    <a:pt x="3680" y="882"/>
                    <a:pt x="3596" y="846"/>
                  </a:cubicBezTo>
                  <a:lnTo>
                    <a:pt x="3489" y="346"/>
                  </a:lnTo>
                  <a:cubicBezTo>
                    <a:pt x="3441" y="156"/>
                    <a:pt x="3275" y="1"/>
                    <a:pt x="3072" y="1"/>
                  </a:cubicBezTo>
                  <a:close/>
                </a:path>
              </a:pathLst>
            </a:custGeom>
            <a:solidFill>
              <a:srgbClr val="8976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50"/>
            <p:cNvSpPr/>
            <p:nvPr/>
          </p:nvSpPr>
          <p:spPr>
            <a:xfrm>
              <a:off x="3326526" y="4036907"/>
              <a:ext cx="62541" cy="62573"/>
            </a:xfrm>
            <a:custGeom>
              <a:rect b="b" l="l" r="r" t="t"/>
              <a:pathLst>
                <a:path extrusionOk="0" h="1966" w="1965">
                  <a:moveTo>
                    <a:pt x="977" y="1"/>
                  </a:moveTo>
                  <a:cubicBezTo>
                    <a:pt x="441" y="1"/>
                    <a:pt x="0" y="453"/>
                    <a:pt x="0" y="989"/>
                  </a:cubicBezTo>
                  <a:cubicBezTo>
                    <a:pt x="0" y="1525"/>
                    <a:pt x="441" y="1965"/>
                    <a:pt x="977" y="1965"/>
                  </a:cubicBezTo>
                  <a:cubicBezTo>
                    <a:pt x="1203" y="1965"/>
                    <a:pt x="1417" y="1894"/>
                    <a:pt x="1572" y="1763"/>
                  </a:cubicBezTo>
                  <a:cubicBezTo>
                    <a:pt x="1655" y="1703"/>
                    <a:pt x="1667" y="1596"/>
                    <a:pt x="1608" y="1501"/>
                  </a:cubicBezTo>
                  <a:cubicBezTo>
                    <a:pt x="1574" y="1461"/>
                    <a:pt x="1525" y="1439"/>
                    <a:pt x="1473" y="1439"/>
                  </a:cubicBezTo>
                  <a:cubicBezTo>
                    <a:pt x="1434" y="1439"/>
                    <a:pt x="1394" y="1452"/>
                    <a:pt x="1358" y="1477"/>
                  </a:cubicBezTo>
                  <a:cubicBezTo>
                    <a:pt x="1250" y="1561"/>
                    <a:pt x="1119" y="1608"/>
                    <a:pt x="965" y="1608"/>
                  </a:cubicBezTo>
                  <a:cubicBezTo>
                    <a:pt x="619" y="1608"/>
                    <a:pt x="346" y="1322"/>
                    <a:pt x="346" y="977"/>
                  </a:cubicBezTo>
                  <a:cubicBezTo>
                    <a:pt x="346" y="644"/>
                    <a:pt x="619" y="358"/>
                    <a:pt x="977" y="358"/>
                  </a:cubicBezTo>
                  <a:cubicBezTo>
                    <a:pt x="1322" y="358"/>
                    <a:pt x="1608" y="644"/>
                    <a:pt x="1608" y="989"/>
                  </a:cubicBezTo>
                  <a:cubicBezTo>
                    <a:pt x="1608" y="1084"/>
                    <a:pt x="1679" y="1168"/>
                    <a:pt x="1786" y="1168"/>
                  </a:cubicBezTo>
                  <a:cubicBezTo>
                    <a:pt x="1893" y="1168"/>
                    <a:pt x="1965" y="1084"/>
                    <a:pt x="1965" y="989"/>
                  </a:cubicBezTo>
                  <a:cubicBezTo>
                    <a:pt x="1965" y="453"/>
                    <a:pt x="1512" y="1"/>
                    <a:pt x="977" y="1"/>
                  </a:cubicBezTo>
                  <a:close/>
                </a:path>
              </a:pathLst>
            </a:custGeom>
            <a:solidFill>
              <a:srgbClr val="8976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50"/>
            <p:cNvSpPr/>
            <p:nvPr/>
          </p:nvSpPr>
          <p:spPr>
            <a:xfrm>
              <a:off x="3196542" y="3907687"/>
              <a:ext cx="68238" cy="68238"/>
            </a:xfrm>
            <a:custGeom>
              <a:rect b="b" l="l" r="r" t="t"/>
              <a:pathLst>
                <a:path extrusionOk="0" h="2144" w="2144">
                  <a:moveTo>
                    <a:pt x="1072" y="358"/>
                  </a:moveTo>
                  <a:cubicBezTo>
                    <a:pt x="1477" y="358"/>
                    <a:pt x="1786" y="680"/>
                    <a:pt x="1786" y="1072"/>
                  </a:cubicBezTo>
                  <a:cubicBezTo>
                    <a:pt x="1786" y="1477"/>
                    <a:pt x="1465" y="1787"/>
                    <a:pt x="1072" y="1787"/>
                  </a:cubicBezTo>
                  <a:cubicBezTo>
                    <a:pt x="691" y="1787"/>
                    <a:pt x="358" y="1453"/>
                    <a:pt x="358" y="1072"/>
                  </a:cubicBezTo>
                  <a:cubicBezTo>
                    <a:pt x="358" y="668"/>
                    <a:pt x="691" y="358"/>
                    <a:pt x="1072" y="358"/>
                  </a:cubicBezTo>
                  <a:close/>
                  <a:moveTo>
                    <a:pt x="1072" y="1"/>
                  </a:moveTo>
                  <a:cubicBezTo>
                    <a:pt x="477" y="1"/>
                    <a:pt x="0" y="477"/>
                    <a:pt x="0" y="1072"/>
                  </a:cubicBezTo>
                  <a:cubicBezTo>
                    <a:pt x="0" y="1668"/>
                    <a:pt x="477" y="2144"/>
                    <a:pt x="1072" y="2144"/>
                  </a:cubicBezTo>
                  <a:cubicBezTo>
                    <a:pt x="1667" y="2144"/>
                    <a:pt x="2144" y="1656"/>
                    <a:pt x="2144" y="1072"/>
                  </a:cubicBezTo>
                  <a:cubicBezTo>
                    <a:pt x="2144" y="477"/>
                    <a:pt x="1667" y="1"/>
                    <a:pt x="1072" y="1"/>
                  </a:cubicBezTo>
                  <a:close/>
                </a:path>
              </a:pathLst>
            </a:custGeom>
            <a:solidFill>
              <a:srgbClr val="8976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4" name="Google Shape;434;p50"/>
          <p:cNvGrpSpPr/>
          <p:nvPr/>
        </p:nvGrpSpPr>
        <p:grpSpPr>
          <a:xfrm>
            <a:off x="6947306" y="935123"/>
            <a:ext cx="349784" cy="349434"/>
            <a:chOff x="2201806" y="1976585"/>
            <a:chExt cx="349784" cy="349434"/>
          </a:xfrm>
        </p:grpSpPr>
        <p:sp>
          <p:nvSpPr>
            <p:cNvPr id="435" name="Google Shape;435;p50"/>
            <p:cNvSpPr/>
            <p:nvPr/>
          </p:nvSpPr>
          <p:spPr>
            <a:xfrm>
              <a:off x="2231755" y="2073373"/>
              <a:ext cx="319835" cy="252647"/>
            </a:xfrm>
            <a:custGeom>
              <a:rect b="b" l="l" r="r" t="t"/>
              <a:pathLst>
                <a:path extrusionOk="0" h="7938" w="10049">
                  <a:moveTo>
                    <a:pt x="9368" y="0"/>
                  </a:moveTo>
                  <a:cubicBezTo>
                    <a:pt x="9345" y="0"/>
                    <a:pt x="9322" y="6"/>
                    <a:pt x="9299" y="20"/>
                  </a:cubicBezTo>
                  <a:cubicBezTo>
                    <a:pt x="9227" y="67"/>
                    <a:pt x="9180" y="151"/>
                    <a:pt x="9227" y="234"/>
                  </a:cubicBezTo>
                  <a:cubicBezTo>
                    <a:pt x="9561" y="925"/>
                    <a:pt x="9716" y="1675"/>
                    <a:pt x="9716" y="2449"/>
                  </a:cubicBezTo>
                  <a:cubicBezTo>
                    <a:pt x="9716" y="3830"/>
                    <a:pt x="9180" y="5127"/>
                    <a:pt x="8203" y="6104"/>
                  </a:cubicBezTo>
                  <a:cubicBezTo>
                    <a:pt x="7215" y="7092"/>
                    <a:pt x="5917" y="7628"/>
                    <a:pt x="4536" y="7628"/>
                  </a:cubicBezTo>
                  <a:cubicBezTo>
                    <a:pt x="3715" y="7628"/>
                    <a:pt x="2929" y="7449"/>
                    <a:pt x="2203" y="7080"/>
                  </a:cubicBezTo>
                  <a:cubicBezTo>
                    <a:pt x="1596" y="6759"/>
                    <a:pt x="1060" y="6342"/>
                    <a:pt x="607" y="5830"/>
                  </a:cubicBezTo>
                  <a:lnTo>
                    <a:pt x="607" y="5830"/>
                  </a:lnTo>
                  <a:lnTo>
                    <a:pt x="1250" y="6032"/>
                  </a:lnTo>
                  <a:cubicBezTo>
                    <a:pt x="1272" y="6040"/>
                    <a:pt x="1293" y="6044"/>
                    <a:pt x="1312" y="6044"/>
                  </a:cubicBezTo>
                  <a:cubicBezTo>
                    <a:pt x="1380" y="6044"/>
                    <a:pt x="1434" y="5999"/>
                    <a:pt x="1453" y="5925"/>
                  </a:cubicBezTo>
                  <a:cubicBezTo>
                    <a:pt x="1488" y="5842"/>
                    <a:pt x="1441" y="5747"/>
                    <a:pt x="1357" y="5723"/>
                  </a:cubicBezTo>
                  <a:lnTo>
                    <a:pt x="202" y="5330"/>
                  </a:lnTo>
                  <a:cubicBezTo>
                    <a:pt x="191" y="5327"/>
                    <a:pt x="179" y="5325"/>
                    <a:pt x="167" y="5325"/>
                  </a:cubicBezTo>
                  <a:cubicBezTo>
                    <a:pt x="131" y="5325"/>
                    <a:pt x="95" y="5339"/>
                    <a:pt x="60" y="5366"/>
                  </a:cubicBezTo>
                  <a:cubicBezTo>
                    <a:pt x="12" y="5389"/>
                    <a:pt x="0" y="5449"/>
                    <a:pt x="0" y="5508"/>
                  </a:cubicBezTo>
                  <a:lnTo>
                    <a:pt x="191" y="6854"/>
                  </a:lnTo>
                  <a:cubicBezTo>
                    <a:pt x="214" y="6925"/>
                    <a:pt x="274" y="6985"/>
                    <a:pt x="357" y="6985"/>
                  </a:cubicBezTo>
                  <a:lnTo>
                    <a:pt x="393" y="6985"/>
                  </a:lnTo>
                  <a:cubicBezTo>
                    <a:pt x="476" y="6973"/>
                    <a:pt x="536" y="6890"/>
                    <a:pt x="524" y="6806"/>
                  </a:cubicBezTo>
                  <a:lnTo>
                    <a:pt x="417" y="6068"/>
                  </a:lnTo>
                  <a:lnTo>
                    <a:pt x="417" y="6068"/>
                  </a:lnTo>
                  <a:cubicBezTo>
                    <a:pt x="881" y="6604"/>
                    <a:pt x="1465" y="7044"/>
                    <a:pt x="2084" y="7354"/>
                  </a:cubicBezTo>
                  <a:cubicBezTo>
                    <a:pt x="2858" y="7747"/>
                    <a:pt x="3691" y="7937"/>
                    <a:pt x="4560" y="7937"/>
                  </a:cubicBezTo>
                  <a:cubicBezTo>
                    <a:pt x="6025" y="7937"/>
                    <a:pt x="7394" y="7366"/>
                    <a:pt x="8442" y="6330"/>
                  </a:cubicBezTo>
                  <a:cubicBezTo>
                    <a:pt x="9477" y="5282"/>
                    <a:pt x="10049" y="3913"/>
                    <a:pt x="10049" y="2449"/>
                  </a:cubicBezTo>
                  <a:cubicBezTo>
                    <a:pt x="10049" y="1627"/>
                    <a:pt x="9870" y="829"/>
                    <a:pt x="9513" y="91"/>
                  </a:cubicBezTo>
                  <a:cubicBezTo>
                    <a:pt x="9479" y="40"/>
                    <a:pt x="9426" y="0"/>
                    <a:pt x="9368" y="0"/>
                  </a:cubicBezTo>
                  <a:close/>
                </a:path>
              </a:pathLst>
            </a:custGeom>
            <a:solidFill>
              <a:srgbClr val="5CC7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50"/>
            <p:cNvSpPr/>
            <p:nvPr/>
          </p:nvSpPr>
          <p:spPr>
            <a:xfrm>
              <a:off x="2201806" y="1976585"/>
              <a:ext cx="319484" cy="252424"/>
            </a:xfrm>
            <a:custGeom>
              <a:rect b="b" l="l" r="r" t="t"/>
              <a:pathLst>
                <a:path extrusionOk="0" h="7931" w="10038">
                  <a:moveTo>
                    <a:pt x="5501" y="1"/>
                  </a:moveTo>
                  <a:cubicBezTo>
                    <a:pt x="4025" y="1"/>
                    <a:pt x="2656" y="560"/>
                    <a:pt x="1608" y="1608"/>
                  </a:cubicBezTo>
                  <a:cubicBezTo>
                    <a:pt x="572" y="2644"/>
                    <a:pt x="0" y="4013"/>
                    <a:pt x="0" y="5490"/>
                  </a:cubicBezTo>
                  <a:cubicBezTo>
                    <a:pt x="0" y="6311"/>
                    <a:pt x="179" y="7109"/>
                    <a:pt x="536" y="7835"/>
                  </a:cubicBezTo>
                  <a:cubicBezTo>
                    <a:pt x="572" y="7895"/>
                    <a:pt x="632" y="7930"/>
                    <a:pt x="691" y="7930"/>
                  </a:cubicBezTo>
                  <a:cubicBezTo>
                    <a:pt x="715" y="7930"/>
                    <a:pt x="739" y="7930"/>
                    <a:pt x="762" y="7918"/>
                  </a:cubicBezTo>
                  <a:cubicBezTo>
                    <a:pt x="834" y="7871"/>
                    <a:pt x="882" y="7776"/>
                    <a:pt x="834" y="7704"/>
                  </a:cubicBezTo>
                  <a:cubicBezTo>
                    <a:pt x="512" y="7002"/>
                    <a:pt x="346" y="6263"/>
                    <a:pt x="346" y="5490"/>
                  </a:cubicBezTo>
                  <a:cubicBezTo>
                    <a:pt x="346" y="4108"/>
                    <a:pt x="882" y="2811"/>
                    <a:pt x="1870" y="1822"/>
                  </a:cubicBezTo>
                  <a:cubicBezTo>
                    <a:pt x="2846" y="846"/>
                    <a:pt x="4144" y="310"/>
                    <a:pt x="5525" y="310"/>
                  </a:cubicBezTo>
                  <a:cubicBezTo>
                    <a:pt x="7049" y="310"/>
                    <a:pt x="8454" y="965"/>
                    <a:pt x="9454" y="2108"/>
                  </a:cubicBezTo>
                  <a:lnTo>
                    <a:pt x="8811" y="1906"/>
                  </a:lnTo>
                  <a:cubicBezTo>
                    <a:pt x="8792" y="1898"/>
                    <a:pt x="8772" y="1894"/>
                    <a:pt x="8753" y="1894"/>
                  </a:cubicBezTo>
                  <a:cubicBezTo>
                    <a:pt x="8688" y="1894"/>
                    <a:pt x="8627" y="1937"/>
                    <a:pt x="8609" y="2001"/>
                  </a:cubicBezTo>
                  <a:cubicBezTo>
                    <a:pt x="8573" y="2096"/>
                    <a:pt x="8621" y="2180"/>
                    <a:pt x="8716" y="2215"/>
                  </a:cubicBezTo>
                  <a:lnTo>
                    <a:pt x="9859" y="2596"/>
                  </a:lnTo>
                  <a:cubicBezTo>
                    <a:pt x="9871" y="2596"/>
                    <a:pt x="9883" y="2620"/>
                    <a:pt x="9906" y="2620"/>
                  </a:cubicBezTo>
                  <a:cubicBezTo>
                    <a:pt x="9930" y="2620"/>
                    <a:pt x="9978" y="2596"/>
                    <a:pt x="10002" y="2572"/>
                  </a:cubicBezTo>
                  <a:cubicBezTo>
                    <a:pt x="10026" y="2525"/>
                    <a:pt x="10037" y="2465"/>
                    <a:pt x="10037" y="2418"/>
                  </a:cubicBezTo>
                  <a:lnTo>
                    <a:pt x="9847" y="1084"/>
                  </a:lnTo>
                  <a:cubicBezTo>
                    <a:pt x="9827" y="1003"/>
                    <a:pt x="9772" y="948"/>
                    <a:pt x="9705" y="948"/>
                  </a:cubicBezTo>
                  <a:cubicBezTo>
                    <a:pt x="9693" y="948"/>
                    <a:pt x="9681" y="950"/>
                    <a:pt x="9668" y="953"/>
                  </a:cubicBezTo>
                  <a:cubicBezTo>
                    <a:pt x="9573" y="965"/>
                    <a:pt x="9514" y="1037"/>
                    <a:pt x="9525" y="1132"/>
                  </a:cubicBezTo>
                  <a:lnTo>
                    <a:pt x="9633" y="1870"/>
                  </a:lnTo>
                  <a:cubicBezTo>
                    <a:pt x="8597" y="667"/>
                    <a:pt x="7085" y="1"/>
                    <a:pt x="5501" y="1"/>
                  </a:cubicBezTo>
                  <a:close/>
                </a:path>
              </a:pathLst>
            </a:custGeom>
            <a:solidFill>
              <a:srgbClr val="5CC7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50"/>
            <p:cNvSpPr/>
            <p:nvPr/>
          </p:nvSpPr>
          <p:spPr>
            <a:xfrm>
              <a:off x="2331789" y="2068662"/>
              <a:ext cx="16709" cy="27340"/>
            </a:xfrm>
            <a:custGeom>
              <a:rect b="b" l="l" r="r" t="t"/>
              <a:pathLst>
                <a:path extrusionOk="0" h="859" w="525">
                  <a:moveTo>
                    <a:pt x="358" y="1"/>
                  </a:moveTo>
                  <a:cubicBezTo>
                    <a:pt x="262" y="1"/>
                    <a:pt x="191" y="84"/>
                    <a:pt x="191" y="168"/>
                  </a:cubicBezTo>
                  <a:lnTo>
                    <a:pt x="191" y="465"/>
                  </a:lnTo>
                  <a:lnTo>
                    <a:pt x="72" y="584"/>
                  </a:lnTo>
                  <a:cubicBezTo>
                    <a:pt x="12" y="644"/>
                    <a:pt x="0" y="751"/>
                    <a:pt x="72" y="811"/>
                  </a:cubicBezTo>
                  <a:cubicBezTo>
                    <a:pt x="96" y="834"/>
                    <a:pt x="143" y="858"/>
                    <a:pt x="191" y="858"/>
                  </a:cubicBezTo>
                  <a:cubicBezTo>
                    <a:pt x="238" y="858"/>
                    <a:pt x="262" y="834"/>
                    <a:pt x="298" y="811"/>
                  </a:cubicBezTo>
                  <a:lnTo>
                    <a:pt x="453" y="644"/>
                  </a:lnTo>
                  <a:cubicBezTo>
                    <a:pt x="488" y="620"/>
                    <a:pt x="500" y="572"/>
                    <a:pt x="500" y="525"/>
                  </a:cubicBezTo>
                  <a:lnTo>
                    <a:pt x="524" y="168"/>
                  </a:lnTo>
                  <a:cubicBezTo>
                    <a:pt x="524" y="84"/>
                    <a:pt x="441" y="1"/>
                    <a:pt x="358" y="1"/>
                  </a:cubicBezTo>
                  <a:close/>
                </a:path>
              </a:pathLst>
            </a:custGeom>
            <a:solidFill>
              <a:srgbClr val="5CC7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50"/>
            <p:cNvSpPr/>
            <p:nvPr/>
          </p:nvSpPr>
          <p:spPr>
            <a:xfrm>
              <a:off x="2243118" y="2021653"/>
              <a:ext cx="265664" cy="261908"/>
            </a:xfrm>
            <a:custGeom>
              <a:rect b="b" l="l" r="r" t="t"/>
              <a:pathLst>
                <a:path extrusionOk="0" h="8229" w="8347">
                  <a:moveTo>
                    <a:pt x="2751" y="3109"/>
                  </a:moveTo>
                  <a:lnTo>
                    <a:pt x="2977" y="3133"/>
                  </a:lnTo>
                  <a:lnTo>
                    <a:pt x="3084" y="3133"/>
                  </a:lnTo>
                  <a:lnTo>
                    <a:pt x="2917" y="3502"/>
                  </a:lnTo>
                  <a:lnTo>
                    <a:pt x="2643" y="3431"/>
                  </a:lnTo>
                  <a:lnTo>
                    <a:pt x="2751" y="3109"/>
                  </a:lnTo>
                  <a:close/>
                  <a:moveTo>
                    <a:pt x="3834" y="3026"/>
                  </a:moveTo>
                  <a:lnTo>
                    <a:pt x="4156" y="3419"/>
                  </a:lnTo>
                  <a:lnTo>
                    <a:pt x="4120" y="3526"/>
                  </a:lnTo>
                  <a:cubicBezTo>
                    <a:pt x="4096" y="3609"/>
                    <a:pt x="4144" y="3704"/>
                    <a:pt x="4227" y="3728"/>
                  </a:cubicBezTo>
                  <a:cubicBezTo>
                    <a:pt x="4239" y="3728"/>
                    <a:pt x="4263" y="3740"/>
                    <a:pt x="4275" y="3740"/>
                  </a:cubicBezTo>
                  <a:cubicBezTo>
                    <a:pt x="4346" y="3740"/>
                    <a:pt x="4406" y="3704"/>
                    <a:pt x="4417" y="3645"/>
                  </a:cubicBezTo>
                  <a:lnTo>
                    <a:pt x="4465" y="3526"/>
                  </a:lnTo>
                  <a:cubicBezTo>
                    <a:pt x="4501" y="3419"/>
                    <a:pt x="4477" y="3312"/>
                    <a:pt x="4417" y="3240"/>
                  </a:cubicBezTo>
                  <a:lnTo>
                    <a:pt x="4334" y="3133"/>
                  </a:lnTo>
                  <a:lnTo>
                    <a:pt x="4608" y="3359"/>
                  </a:lnTo>
                  <a:cubicBezTo>
                    <a:pt x="4638" y="3374"/>
                    <a:pt x="4673" y="3389"/>
                    <a:pt x="4710" y="3389"/>
                  </a:cubicBezTo>
                  <a:cubicBezTo>
                    <a:pt x="4731" y="3389"/>
                    <a:pt x="4753" y="3384"/>
                    <a:pt x="4775" y="3371"/>
                  </a:cubicBezTo>
                  <a:lnTo>
                    <a:pt x="4989" y="3288"/>
                  </a:lnTo>
                  <a:lnTo>
                    <a:pt x="5108" y="3419"/>
                  </a:lnTo>
                  <a:cubicBezTo>
                    <a:pt x="5132" y="3466"/>
                    <a:pt x="5191" y="3478"/>
                    <a:pt x="5239" y="3478"/>
                  </a:cubicBezTo>
                  <a:lnTo>
                    <a:pt x="5644" y="3442"/>
                  </a:lnTo>
                  <a:lnTo>
                    <a:pt x="5656" y="3526"/>
                  </a:lnTo>
                  <a:cubicBezTo>
                    <a:pt x="5668" y="3562"/>
                    <a:pt x="5644" y="3597"/>
                    <a:pt x="5644" y="3609"/>
                  </a:cubicBezTo>
                  <a:cubicBezTo>
                    <a:pt x="5620" y="3621"/>
                    <a:pt x="5608" y="3657"/>
                    <a:pt x="5560" y="3657"/>
                  </a:cubicBezTo>
                  <a:lnTo>
                    <a:pt x="4882" y="3716"/>
                  </a:lnTo>
                  <a:cubicBezTo>
                    <a:pt x="4787" y="3716"/>
                    <a:pt x="4715" y="3764"/>
                    <a:pt x="4668" y="3835"/>
                  </a:cubicBezTo>
                  <a:cubicBezTo>
                    <a:pt x="4644" y="3895"/>
                    <a:pt x="4608" y="3954"/>
                    <a:pt x="4632" y="4014"/>
                  </a:cubicBezTo>
                  <a:lnTo>
                    <a:pt x="4167" y="3859"/>
                  </a:lnTo>
                  <a:cubicBezTo>
                    <a:pt x="4156" y="3859"/>
                    <a:pt x="4156" y="3847"/>
                    <a:pt x="4156" y="3835"/>
                  </a:cubicBezTo>
                  <a:cubicBezTo>
                    <a:pt x="4120" y="3657"/>
                    <a:pt x="3977" y="3538"/>
                    <a:pt x="3798" y="3538"/>
                  </a:cubicBezTo>
                  <a:lnTo>
                    <a:pt x="3775" y="3538"/>
                  </a:lnTo>
                  <a:lnTo>
                    <a:pt x="3286" y="3550"/>
                  </a:lnTo>
                  <a:lnTo>
                    <a:pt x="3405" y="3204"/>
                  </a:lnTo>
                  <a:cubicBezTo>
                    <a:pt x="3429" y="3181"/>
                    <a:pt x="3453" y="3169"/>
                    <a:pt x="3489" y="3145"/>
                  </a:cubicBezTo>
                  <a:lnTo>
                    <a:pt x="3834" y="3026"/>
                  </a:lnTo>
                  <a:close/>
                  <a:moveTo>
                    <a:pt x="7561" y="3562"/>
                  </a:moveTo>
                  <a:cubicBezTo>
                    <a:pt x="7573" y="3562"/>
                    <a:pt x="7620" y="3562"/>
                    <a:pt x="7656" y="3597"/>
                  </a:cubicBezTo>
                  <a:lnTo>
                    <a:pt x="7977" y="3907"/>
                  </a:lnTo>
                  <a:cubicBezTo>
                    <a:pt x="7989" y="4026"/>
                    <a:pt x="7989" y="4133"/>
                    <a:pt x="7977" y="4216"/>
                  </a:cubicBezTo>
                  <a:cubicBezTo>
                    <a:pt x="7930" y="5169"/>
                    <a:pt x="7549" y="6086"/>
                    <a:pt x="6858" y="6752"/>
                  </a:cubicBezTo>
                  <a:cubicBezTo>
                    <a:pt x="6763" y="6860"/>
                    <a:pt x="6656" y="6943"/>
                    <a:pt x="6537" y="7050"/>
                  </a:cubicBezTo>
                  <a:cubicBezTo>
                    <a:pt x="6596" y="6955"/>
                    <a:pt x="6644" y="6871"/>
                    <a:pt x="6680" y="6776"/>
                  </a:cubicBezTo>
                  <a:lnTo>
                    <a:pt x="7430" y="5074"/>
                  </a:lnTo>
                  <a:cubicBezTo>
                    <a:pt x="7454" y="5026"/>
                    <a:pt x="7442" y="4966"/>
                    <a:pt x="7418" y="4907"/>
                  </a:cubicBezTo>
                  <a:cubicBezTo>
                    <a:pt x="7382" y="4859"/>
                    <a:pt x="7323" y="4836"/>
                    <a:pt x="7263" y="4836"/>
                  </a:cubicBezTo>
                  <a:lnTo>
                    <a:pt x="7192" y="4836"/>
                  </a:lnTo>
                  <a:lnTo>
                    <a:pt x="7596" y="4026"/>
                  </a:lnTo>
                  <a:cubicBezTo>
                    <a:pt x="7656" y="3895"/>
                    <a:pt x="7620" y="3728"/>
                    <a:pt x="7501" y="3657"/>
                  </a:cubicBezTo>
                  <a:lnTo>
                    <a:pt x="7477" y="3621"/>
                  </a:lnTo>
                  <a:lnTo>
                    <a:pt x="7489" y="3609"/>
                  </a:lnTo>
                  <a:cubicBezTo>
                    <a:pt x="7513" y="3562"/>
                    <a:pt x="7549" y="3562"/>
                    <a:pt x="7561" y="3562"/>
                  </a:cubicBezTo>
                  <a:close/>
                  <a:moveTo>
                    <a:pt x="4088" y="0"/>
                  </a:moveTo>
                  <a:cubicBezTo>
                    <a:pt x="4055" y="0"/>
                    <a:pt x="4022" y="1"/>
                    <a:pt x="3989" y="2"/>
                  </a:cubicBezTo>
                  <a:cubicBezTo>
                    <a:pt x="2953" y="49"/>
                    <a:pt x="1977" y="478"/>
                    <a:pt x="1250" y="1216"/>
                  </a:cubicBezTo>
                  <a:cubicBezTo>
                    <a:pt x="524" y="1942"/>
                    <a:pt x="96" y="2919"/>
                    <a:pt x="48" y="3954"/>
                  </a:cubicBezTo>
                  <a:cubicBezTo>
                    <a:pt x="0" y="4978"/>
                    <a:pt x="346" y="5979"/>
                    <a:pt x="1012" y="6764"/>
                  </a:cubicBezTo>
                  <a:cubicBezTo>
                    <a:pt x="1048" y="6812"/>
                    <a:pt x="1084" y="6824"/>
                    <a:pt x="1131" y="6824"/>
                  </a:cubicBezTo>
                  <a:cubicBezTo>
                    <a:pt x="1167" y="6824"/>
                    <a:pt x="1203" y="6812"/>
                    <a:pt x="1239" y="6776"/>
                  </a:cubicBezTo>
                  <a:cubicBezTo>
                    <a:pt x="1310" y="6717"/>
                    <a:pt x="1310" y="6610"/>
                    <a:pt x="1250" y="6550"/>
                  </a:cubicBezTo>
                  <a:cubicBezTo>
                    <a:pt x="643" y="5824"/>
                    <a:pt x="334" y="4907"/>
                    <a:pt x="369" y="3966"/>
                  </a:cubicBezTo>
                  <a:cubicBezTo>
                    <a:pt x="417" y="3014"/>
                    <a:pt x="810" y="2109"/>
                    <a:pt x="1489" y="1430"/>
                  </a:cubicBezTo>
                  <a:cubicBezTo>
                    <a:pt x="2155" y="764"/>
                    <a:pt x="3072" y="359"/>
                    <a:pt x="4025" y="323"/>
                  </a:cubicBezTo>
                  <a:cubicBezTo>
                    <a:pt x="4087" y="316"/>
                    <a:pt x="4150" y="313"/>
                    <a:pt x="4213" y="313"/>
                  </a:cubicBezTo>
                  <a:cubicBezTo>
                    <a:pt x="4363" y="313"/>
                    <a:pt x="4512" y="330"/>
                    <a:pt x="4656" y="347"/>
                  </a:cubicBezTo>
                  <a:lnTo>
                    <a:pt x="4882" y="621"/>
                  </a:lnTo>
                  <a:lnTo>
                    <a:pt x="4798" y="823"/>
                  </a:lnTo>
                  <a:lnTo>
                    <a:pt x="4656" y="585"/>
                  </a:lnTo>
                  <a:cubicBezTo>
                    <a:pt x="4632" y="537"/>
                    <a:pt x="4572" y="502"/>
                    <a:pt x="4525" y="502"/>
                  </a:cubicBezTo>
                  <a:lnTo>
                    <a:pt x="4025" y="502"/>
                  </a:lnTo>
                  <a:cubicBezTo>
                    <a:pt x="3965" y="502"/>
                    <a:pt x="3906" y="525"/>
                    <a:pt x="3870" y="585"/>
                  </a:cubicBezTo>
                  <a:lnTo>
                    <a:pt x="3513" y="1276"/>
                  </a:lnTo>
                  <a:cubicBezTo>
                    <a:pt x="3465" y="1359"/>
                    <a:pt x="3465" y="1478"/>
                    <a:pt x="3513" y="1573"/>
                  </a:cubicBezTo>
                  <a:cubicBezTo>
                    <a:pt x="3560" y="1657"/>
                    <a:pt x="3667" y="1716"/>
                    <a:pt x="3763" y="1728"/>
                  </a:cubicBezTo>
                  <a:lnTo>
                    <a:pt x="4048" y="1764"/>
                  </a:lnTo>
                  <a:cubicBezTo>
                    <a:pt x="4108" y="1764"/>
                    <a:pt x="4167" y="1752"/>
                    <a:pt x="4203" y="1692"/>
                  </a:cubicBezTo>
                  <a:lnTo>
                    <a:pt x="4298" y="1537"/>
                  </a:lnTo>
                  <a:lnTo>
                    <a:pt x="4358" y="1609"/>
                  </a:lnTo>
                  <a:lnTo>
                    <a:pt x="4310" y="1895"/>
                  </a:lnTo>
                  <a:lnTo>
                    <a:pt x="3822" y="1966"/>
                  </a:lnTo>
                  <a:cubicBezTo>
                    <a:pt x="3798" y="1966"/>
                    <a:pt x="3775" y="1990"/>
                    <a:pt x="3751" y="2002"/>
                  </a:cubicBezTo>
                  <a:lnTo>
                    <a:pt x="3108" y="2466"/>
                  </a:lnTo>
                  <a:cubicBezTo>
                    <a:pt x="3084" y="2490"/>
                    <a:pt x="3048" y="2526"/>
                    <a:pt x="3048" y="2550"/>
                  </a:cubicBezTo>
                  <a:lnTo>
                    <a:pt x="2977" y="2847"/>
                  </a:lnTo>
                  <a:lnTo>
                    <a:pt x="2751" y="2823"/>
                  </a:lnTo>
                  <a:cubicBezTo>
                    <a:pt x="2736" y="2821"/>
                    <a:pt x="2721" y="2819"/>
                    <a:pt x="2706" y="2819"/>
                  </a:cubicBezTo>
                  <a:cubicBezTo>
                    <a:pt x="2591" y="2819"/>
                    <a:pt x="2483" y="2898"/>
                    <a:pt x="2441" y="3014"/>
                  </a:cubicBezTo>
                  <a:lnTo>
                    <a:pt x="2310" y="3371"/>
                  </a:lnTo>
                  <a:cubicBezTo>
                    <a:pt x="2274" y="3442"/>
                    <a:pt x="2274" y="3538"/>
                    <a:pt x="2322" y="3609"/>
                  </a:cubicBezTo>
                  <a:cubicBezTo>
                    <a:pt x="2370" y="3681"/>
                    <a:pt x="2429" y="3740"/>
                    <a:pt x="2501" y="3752"/>
                  </a:cubicBezTo>
                  <a:cubicBezTo>
                    <a:pt x="2346" y="3812"/>
                    <a:pt x="2251" y="3978"/>
                    <a:pt x="2251" y="4145"/>
                  </a:cubicBezTo>
                  <a:lnTo>
                    <a:pt x="2251" y="4216"/>
                  </a:lnTo>
                  <a:lnTo>
                    <a:pt x="1798" y="4740"/>
                  </a:lnTo>
                  <a:cubicBezTo>
                    <a:pt x="1727" y="4812"/>
                    <a:pt x="1703" y="4919"/>
                    <a:pt x="1703" y="5026"/>
                  </a:cubicBezTo>
                  <a:lnTo>
                    <a:pt x="1703" y="5621"/>
                  </a:lnTo>
                  <a:cubicBezTo>
                    <a:pt x="1703" y="5764"/>
                    <a:pt x="1750" y="5919"/>
                    <a:pt x="1881" y="6038"/>
                  </a:cubicBezTo>
                  <a:lnTo>
                    <a:pt x="2310" y="6455"/>
                  </a:lnTo>
                  <a:cubicBezTo>
                    <a:pt x="2393" y="6538"/>
                    <a:pt x="2524" y="6598"/>
                    <a:pt x="2643" y="6610"/>
                  </a:cubicBezTo>
                  <a:lnTo>
                    <a:pt x="3917" y="6717"/>
                  </a:lnTo>
                  <a:lnTo>
                    <a:pt x="3917" y="6764"/>
                  </a:lnTo>
                  <a:cubicBezTo>
                    <a:pt x="3894" y="6907"/>
                    <a:pt x="3965" y="7074"/>
                    <a:pt x="4096" y="7169"/>
                  </a:cubicBezTo>
                  <a:lnTo>
                    <a:pt x="4310" y="7324"/>
                  </a:lnTo>
                  <a:lnTo>
                    <a:pt x="4298" y="7372"/>
                  </a:lnTo>
                  <a:cubicBezTo>
                    <a:pt x="4251" y="7538"/>
                    <a:pt x="4298" y="7717"/>
                    <a:pt x="4429" y="7836"/>
                  </a:cubicBezTo>
                  <a:lnTo>
                    <a:pt x="4489" y="7895"/>
                  </a:lnTo>
                  <a:cubicBezTo>
                    <a:pt x="4429" y="7895"/>
                    <a:pt x="4394" y="7907"/>
                    <a:pt x="4334" y="7907"/>
                  </a:cubicBezTo>
                  <a:cubicBezTo>
                    <a:pt x="4272" y="7910"/>
                    <a:pt x="4211" y="7912"/>
                    <a:pt x="4149" y="7912"/>
                  </a:cubicBezTo>
                  <a:cubicBezTo>
                    <a:pt x="3262" y="7912"/>
                    <a:pt x="2407" y="7593"/>
                    <a:pt x="1739" y="7014"/>
                  </a:cubicBezTo>
                  <a:cubicBezTo>
                    <a:pt x="1708" y="6989"/>
                    <a:pt x="1672" y="6976"/>
                    <a:pt x="1637" y="6976"/>
                  </a:cubicBezTo>
                  <a:cubicBezTo>
                    <a:pt x="1591" y="6976"/>
                    <a:pt x="1546" y="6998"/>
                    <a:pt x="1512" y="7038"/>
                  </a:cubicBezTo>
                  <a:cubicBezTo>
                    <a:pt x="1453" y="7110"/>
                    <a:pt x="1477" y="7193"/>
                    <a:pt x="1536" y="7252"/>
                  </a:cubicBezTo>
                  <a:cubicBezTo>
                    <a:pt x="2274" y="7883"/>
                    <a:pt x="3215" y="8229"/>
                    <a:pt x="4179" y="8229"/>
                  </a:cubicBezTo>
                  <a:lnTo>
                    <a:pt x="4346" y="8229"/>
                  </a:lnTo>
                  <a:cubicBezTo>
                    <a:pt x="5382" y="8181"/>
                    <a:pt x="6358" y="7753"/>
                    <a:pt x="7084" y="7014"/>
                  </a:cubicBezTo>
                  <a:cubicBezTo>
                    <a:pt x="7811" y="6288"/>
                    <a:pt x="8239" y="5312"/>
                    <a:pt x="8287" y="4276"/>
                  </a:cubicBezTo>
                  <a:cubicBezTo>
                    <a:pt x="8347" y="3204"/>
                    <a:pt x="8001" y="2216"/>
                    <a:pt x="7335" y="1418"/>
                  </a:cubicBezTo>
                  <a:cubicBezTo>
                    <a:pt x="7303" y="1381"/>
                    <a:pt x="7259" y="1363"/>
                    <a:pt x="7216" y="1363"/>
                  </a:cubicBezTo>
                  <a:cubicBezTo>
                    <a:pt x="7176" y="1363"/>
                    <a:pt x="7137" y="1378"/>
                    <a:pt x="7108" y="1407"/>
                  </a:cubicBezTo>
                  <a:cubicBezTo>
                    <a:pt x="7037" y="1466"/>
                    <a:pt x="7037" y="1573"/>
                    <a:pt x="7096" y="1633"/>
                  </a:cubicBezTo>
                  <a:cubicBezTo>
                    <a:pt x="7525" y="2157"/>
                    <a:pt x="7823" y="2776"/>
                    <a:pt x="7930" y="3431"/>
                  </a:cubicBezTo>
                  <a:lnTo>
                    <a:pt x="7894" y="3383"/>
                  </a:lnTo>
                  <a:cubicBezTo>
                    <a:pt x="7809" y="3308"/>
                    <a:pt x="7694" y="3262"/>
                    <a:pt x="7577" y="3262"/>
                  </a:cubicBezTo>
                  <a:cubicBezTo>
                    <a:pt x="7564" y="3262"/>
                    <a:pt x="7550" y="3263"/>
                    <a:pt x="7537" y="3264"/>
                  </a:cubicBezTo>
                  <a:cubicBezTo>
                    <a:pt x="7394" y="3288"/>
                    <a:pt x="7275" y="3359"/>
                    <a:pt x="7215" y="3466"/>
                  </a:cubicBezTo>
                  <a:lnTo>
                    <a:pt x="7192" y="3502"/>
                  </a:lnTo>
                  <a:cubicBezTo>
                    <a:pt x="7108" y="3502"/>
                    <a:pt x="7037" y="3538"/>
                    <a:pt x="6977" y="3585"/>
                  </a:cubicBezTo>
                  <a:lnTo>
                    <a:pt x="6775" y="3323"/>
                  </a:lnTo>
                  <a:cubicBezTo>
                    <a:pt x="6744" y="3286"/>
                    <a:pt x="6700" y="3268"/>
                    <a:pt x="6656" y="3268"/>
                  </a:cubicBezTo>
                  <a:cubicBezTo>
                    <a:pt x="6616" y="3268"/>
                    <a:pt x="6577" y="3283"/>
                    <a:pt x="6549" y="3312"/>
                  </a:cubicBezTo>
                  <a:cubicBezTo>
                    <a:pt x="6477" y="3371"/>
                    <a:pt x="6477" y="3478"/>
                    <a:pt x="6537" y="3538"/>
                  </a:cubicBezTo>
                  <a:lnTo>
                    <a:pt x="6858" y="3919"/>
                  </a:lnTo>
                  <a:cubicBezTo>
                    <a:pt x="6894" y="3954"/>
                    <a:pt x="6942" y="3978"/>
                    <a:pt x="6977" y="3978"/>
                  </a:cubicBezTo>
                  <a:cubicBezTo>
                    <a:pt x="7025" y="3978"/>
                    <a:pt x="7073" y="3966"/>
                    <a:pt x="7096" y="3943"/>
                  </a:cubicBezTo>
                  <a:lnTo>
                    <a:pt x="7204" y="3835"/>
                  </a:lnTo>
                  <a:lnTo>
                    <a:pt x="7335" y="3919"/>
                  </a:lnTo>
                  <a:lnTo>
                    <a:pt x="6858" y="4871"/>
                  </a:lnTo>
                  <a:lnTo>
                    <a:pt x="6834" y="4871"/>
                  </a:lnTo>
                  <a:cubicBezTo>
                    <a:pt x="6799" y="4871"/>
                    <a:pt x="6763" y="4859"/>
                    <a:pt x="6739" y="4836"/>
                  </a:cubicBezTo>
                  <a:lnTo>
                    <a:pt x="6096" y="4062"/>
                  </a:lnTo>
                  <a:cubicBezTo>
                    <a:pt x="6069" y="4014"/>
                    <a:pt x="6023" y="3994"/>
                    <a:pt x="5977" y="3994"/>
                  </a:cubicBezTo>
                  <a:cubicBezTo>
                    <a:pt x="5942" y="3994"/>
                    <a:pt x="5908" y="4005"/>
                    <a:pt x="5882" y="4026"/>
                  </a:cubicBezTo>
                  <a:cubicBezTo>
                    <a:pt x="5799" y="4085"/>
                    <a:pt x="5799" y="4193"/>
                    <a:pt x="5846" y="4252"/>
                  </a:cubicBezTo>
                  <a:lnTo>
                    <a:pt x="6489" y="5026"/>
                  </a:lnTo>
                  <a:cubicBezTo>
                    <a:pt x="6584" y="5133"/>
                    <a:pt x="6715" y="5193"/>
                    <a:pt x="6858" y="5193"/>
                  </a:cubicBezTo>
                  <a:lnTo>
                    <a:pt x="7073" y="5169"/>
                  </a:lnTo>
                  <a:lnTo>
                    <a:pt x="6430" y="6645"/>
                  </a:lnTo>
                  <a:cubicBezTo>
                    <a:pt x="6382" y="6752"/>
                    <a:pt x="6322" y="6848"/>
                    <a:pt x="6251" y="6943"/>
                  </a:cubicBezTo>
                  <a:lnTo>
                    <a:pt x="5751" y="7550"/>
                  </a:lnTo>
                  <a:cubicBezTo>
                    <a:pt x="5489" y="7657"/>
                    <a:pt x="5227" y="7753"/>
                    <a:pt x="4953" y="7812"/>
                  </a:cubicBezTo>
                  <a:lnTo>
                    <a:pt x="4679" y="7562"/>
                  </a:lnTo>
                  <a:cubicBezTo>
                    <a:pt x="4644" y="7538"/>
                    <a:pt x="4632" y="7491"/>
                    <a:pt x="4644" y="7443"/>
                  </a:cubicBezTo>
                  <a:lnTo>
                    <a:pt x="4691" y="7288"/>
                  </a:lnTo>
                  <a:cubicBezTo>
                    <a:pt x="4703" y="7229"/>
                    <a:pt x="4691" y="7145"/>
                    <a:pt x="4632" y="7110"/>
                  </a:cubicBezTo>
                  <a:lnTo>
                    <a:pt x="4322" y="6871"/>
                  </a:lnTo>
                  <a:cubicBezTo>
                    <a:pt x="4287" y="6836"/>
                    <a:pt x="4275" y="6812"/>
                    <a:pt x="4275" y="6764"/>
                  </a:cubicBezTo>
                  <a:lnTo>
                    <a:pt x="4298" y="6550"/>
                  </a:lnTo>
                  <a:cubicBezTo>
                    <a:pt x="4298" y="6514"/>
                    <a:pt x="4298" y="6467"/>
                    <a:pt x="4275" y="6431"/>
                  </a:cubicBezTo>
                  <a:cubicBezTo>
                    <a:pt x="4239" y="6407"/>
                    <a:pt x="4203" y="6371"/>
                    <a:pt x="4167" y="6371"/>
                  </a:cubicBezTo>
                  <a:lnTo>
                    <a:pt x="2679" y="6264"/>
                  </a:lnTo>
                  <a:cubicBezTo>
                    <a:pt x="2620" y="6264"/>
                    <a:pt x="2572" y="6229"/>
                    <a:pt x="2536" y="6181"/>
                  </a:cubicBezTo>
                  <a:lnTo>
                    <a:pt x="2096" y="5764"/>
                  </a:lnTo>
                  <a:cubicBezTo>
                    <a:pt x="2060" y="5728"/>
                    <a:pt x="2024" y="5645"/>
                    <a:pt x="2024" y="5586"/>
                  </a:cubicBezTo>
                  <a:lnTo>
                    <a:pt x="2024" y="4990"/>
                  </a:lnTo>
                  <a:cubicBezTo>
                    <a:pt x="2024" y="4966"/>
                    <a:pt x="2036" y="4931"/>
                    <a:pt x="2060" y="4919"/>
                  </a:cubicBezTo>
                  <a:lnTo>
                    <a:pt x="2548" y="4359"/>
                  </a:lnTo>
                  <a:cubicBezTo>
                    <a:pt x="2572" y="4324"/>
                    <a:pt x="2596" y="4300"/>
                    <a:pt x="2596" y="4252"/>
                  </a:cubicBezTo>
                  <a:lnTo>
                    <a:pt x="2596" y="4121"/>
                  </a:lnTo>
                  <a:cubicBezTo>
                    <a:pt x="2596" y="4074"/>
                    <a:pt x="2620" y="4038"/>
                    <a:pt x="2655" y="4014"/>
                  </a:cubicBezTo>
                  <a:lnTo>
                    <a:pt x="3036" y="3847"/>
                  </a:lnTo>
                  <a:lnTo>
                    <a:pt x="3751" y="3835"/>
                  </a:lnTo>
                  <a:cubicBezTo>
                    <a:pt x="3763" y="3835"/>
                    <a:pt x="3786" y="3847"/>
                    <a:pt x="3786" y="3859"/>
                  </a:cubicBezTo>
                  <a:cubicBezTo>
                    <a:pt x="3798" y="3990"/>
                    <a:pt x="3906" y="4097"/>
                    <a:pt x="4025" y="4145"/>
                  </a:cubicBezTo>
                  <a:lnTo>
                    <a:pt x="4537" y="4324"/>
                  </a:lnTo>
                  <a:cubicBezTo>
                    <a:pt x="4569" y="4331"/>
                    <a:pt x="4601" y="4335"/>
                    <a:pt x="4633" y="4335"/>
                  </a:cubicBezTo>
                  <a:cubicBezTo>
                    <a:pt x="4705" y="4335"/>
                    <a:pt x="4772" y="4314"/>
                    <a:pt x="4822" y="4264"/>
                  </a:cubicBezTo>
                  <a:cubicBezTo>
                    <a:pt x="4882" y="4204"/>
                    <a:pt x="4918" y="4121"/>
                    <a:pt x="4918" y="4026"/>
                  </a:cubicBezTo>
                  <a:lnTo>
                    <a:pt x="5549" y="3978"/>
                  </a:lnTo>
                  <a:cubicBezTo>
                    <a:pt x="5668" y="3966"/>
                    <a:pt x="5787" y="3907"/>
                    <a:pt x="5870" y="3812"/>
                  </a:cubicBezTo>
                  <a:cubicBezTo>
                    <a:pt x="5941" y="3728"/>
                    <a:pt x="5965" y="3597"/>
                    <a:pt x="5941" y="3478"/>
                  </a:cubicBezTo>
                  <a:lnTo>
                    <a:pt x="5930" y="3383"/>
                  </a:lnTo>
                  <a:cubicBezTo>
                    <a:pt x="5896" y="3247"/>
                    <a:pt x="5776" y="3144"/>
                    <a:pt x="5632" y="3144"/>
                  </a:cubicBezTo>
                  <a:cubicBezTo>
                    <a:pt x="5624" y="3144"/>
                    <a:pt x="5616" y="3144"/>
                    <a:pt x="5608" y="3145"/>
                  </a:cubicBezTo>
                  <a:lnTo>
                    <a:pt x="5275" y="3181"/>
                  </a:lnTo>
                  <a:lnTo>
                    <a:pt x="5227" y="3121"/>
                  </a:lnTo>
                  <a:lnTo>
                    <a:pt x="5668" y="2669"/>
                  </a:lnTo>
                  <a:cubicBezTo>
                    <a:pt x="5727" y="2609"/>
                    <a:pt x="5727" y="2502"/>
                    <a:pt x="5668" y="2442"/>
                  </a:cubicBezTo>
                  <a:cubicBezTo>
                    <a:pt x="5638" y="2413"/>
                    <a:pt x="5599" y="2398"/>
                    <a:pt x="5560" y="2398"/>
                  </a:cubicBezTo>
                  <a:cubicBezTo>
                    <a:pt x="5522" y="2398"/>
                    <a:pt x="5483" y="2413"/>
                    <a:pt x="5453" y="2442"/>
                  </a:cubicBezTo>
                  <a:lnTo>
                    <a:pt x="4918" y="2978"/>
                  </a:lnTo>
                  <a:lnTo>
                    <a:pt x="4739" y="3061"/>
                  </a:lnTo>
                  <a:lnTo>
                    <a:pt x="4227" y="2669"/>
                  </a:lnTo>
                  <a:cubicBezTo>
                    <a:pt x="4193" y="2652"/>
                    <a:pt x="4166" y="2635"/>
                    <a:pt x="4131" y="2635"/>
                  </a:cubicBezTo>
                  <a:cubicBezTo>
                    <a:pt x="4117" y="2635"/>
                    <a:pt x="4102" y="2638"/>
                    <a:pt x="4084" y="2645"/>
                  </a:cubicBezTo>
                  <a:lnTo>
                    <a:pt x="3382" y="2859"/>
                  </a:lnTo>
                  <a:cubicBezTo>
                    <a:pt x="3370" y="2859"/>
                    <a:pt x="3334" y="2883"/>
                    <a:pt x="3322" y="2895"/>
                  </a:cubicBezTo>
                  <a:lnTo>
                    <a:pt x="3370" y="2680"/>
                  </a:lnTo>
                  <a:lnTo>
                    <a:pt x="3917" y="2288"/>
                  </a:lnTo>
                  <a:lnTo>
                    <a:pt x="4501" y="2192"/>
                  </a:lnTo>
                  <a:cubicBezTo>
                    <a:pt x="4572" y="2180"/>
                    <a:pt x="4620" y="2133"/>
                    <a:pt x="4632" y="2061"/>
                  </a:cubicBezTo>
                  <a:lnTo>
                    <a:pt x="4691" y="1597"/>
                  </a:lnTo>
                  <a:cubicBezTo>
                    <a:pt x="4691" y="1549"/>
                    <a:pt x="4691" y="1514"/>
                    <a:pt x="4656" y="1478"/>
                  </a:cubicBezTo>
                  <a:lnTo>
                    <a:pt x="4417" y="1180"/>
                  </a:lnTo>
                  <a:cubicBezTo>
                    <a:pt x="4394" y="1133"/>
                    <a:pt x="4346" y="1121"/>
                    <a:pt x="4287" y="1121"/>
                  </a:cubicBezTo>
                  <a:cubicBezTo>
                    <a:pt x="4239" y="1121"/>
                    <a:pt x="4179" y="1156"/>
                    <a:pt x="4156" y="1192"/>
                  </a:cubicBezTo>
                  <a:lnTo>
                    <a:pt x="3977" y="1454"/>
                  </a:lnTo>
                  <a:lnTo>
                    <a:pt x="3786" y="1430"/>
                  </a:lnTo>
                  <a:lnTo>
                    <a:pt x="4096" y="835"/>
                  </a:lnTo>
                  <a:lnTo>
                    <a:pt x="4417" y="835"/>
                  </a:lnTo>
                  <a:lnTo>
                    <a:pt x="4656" y="1287"/>
                  </a:lnTo>
                  <a:cubicBezTo>
                    <a:pt x="4691" y="1347"/>
                    <a:pt x="4751" y="1371"/>
                    <a:pt x="4810" y="1371"/>
                  </a:cubicBezTo>
                  <a:cubicBezTo>
                    <a:pt x="4870" y="1371"/>
                    <a:pt x="4929" y="1335"/>
                    <a:pt x="4941" y="1276"/>
                  </a:cubicBezTo>
                  <a:lnTo>
                    <a:pt x="5168" y="740"/>
                  </a:lnTo>
                  <a:cubicBezTo>
                    <a:pt x="5215" y="645"/>
                    <a:pt x="5191" y="525"/>
                    <a:pt x="5132" y="454"/>
                  </a:cubicBezTo>
                  <a:lnTo>
                    <a:pt x="5132" y="454"/>
                  </a:lnTo>
                  <a:cubicBezTo>
                    <a:pt x="5668" y="597"/>
                    <a:pt x="6168" y="859"/>
                    <a:pt x="6596" y="1216"/>
                  </a:cubicBezTo>
                  <a:cubicBezTo>
                    <a:pt x="6625" y="1240"/>
                    <a:pt x="6658" y="1250"/>
                    <a:pt x="6691" y="1250"/>
                  </a:cubicBezTo>
                  <a:cubicBezTo>
                    <a:pt x="6739" y="1250"/>
                    <a:pt x="6787" y="1228"/>
                    <a:pt x="6823" y="1192"/>
                  </a:cubicBezTo>
                  <a:cubicBezTo>
                    <a:pt x="6882" y="1121"/>
                    <a:pt x="6858" y="1037"/>
                    <a:pt x="6799" y="978"/>
                  </a:cubicBezTo>
                  <a:cubicBezTo>
                    <a:pt x="6038" y="344"/>
                    <a:pt x="5077" y="0"/>
                    <a:pt x="4088" y="0"/>
                  </a:cubicBezTo>
                  <a:close/>
                </a:path>
              </a:pathLst>
            </a:custGeom>
            <a:solidFill>
              <a:srgbClr val="5CC7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9" name="Google Shape;439;p50"/>
          <p:cNvSpPr/>
          <p:nvPr/>
        </p:nvSpPr>
        <p:spPr>
          <a:xfrm>
            <a:off x="6979927" y="2484726"/>
            <a:ext cx="297134" cy="349418"/>
          </a:xfrm>
          <a:custGeom>
            <a:rect b="b" l="l" r="r" t="t"/>
            <a:pathLst>
              <a:path extrusionOk="0" h="11573" w="11574">
                <a:moveTo>
                  <a:pt x="10680" y="333"/>
                </a:moveTo>
                <a:cubicBezTo>
                  <a:pt x="10990" y="333"/>
                  <a:pt x="11228" y="583"/>
                  <a:pt x="11228" y="881"/>
                </a:cubicBezTo>
                <a:lnTo>
                  <a:pt x="11228" y="5620"/>
                </a:lnTo>
                <a:lnTo>
                  <a:pt x="11037" y="5620"/>
                </a:lnTo>
                <a:cubicBezTo>
                  <a:pt x="10954" y="5620"/>
                  <a:pt x="10871" y="5691"/>
                  <a:pt x="10871" y="5787"/>
                </a:cubicBezTo>
                <a:cubicBezTo>
                  <a:pt x="10871" y="5870"/>
                  <a:pt x="10954" y="5953"/>
                  <a:pt x="11037" y="5953"/>
                </a:cubicBezTo>
                <a:lnTo>
                  <a:pt x="11228" y="5953"/>
                </a:lnTo>
                <a:lnTo>
                  <a:pt x="11228" y="10680"/>
                </a:lnTo>
                <a:cubicBezTo>
                  <a:pt x="11228" y="10990"/>
                  <a:pt x="10978" y="11228"/>
                  <a:pt x="10680" y="11228"/>
                </a:cubicBezTo>
                <a:lnTo>
                  <a:pt x="5953" y="11228"/>
                </a:lnTo>
                <a:lnTo>
                  <a:pt x="5953" y="9406"/>
                </a:lnTo>
                <a:cubicBezTo>
                  <a:pt x="5953" y="9108"/>
                  <a:pt x="5715" y="8870"/>
                  <a:pt x="5418" y="8870"/>
                </a:cubicBezTo>
                <a:lnTo>
                  <a:pt x="5060" y="8870"/>
                </a:lnTo>
                <a:cubicBezTo>
                  <a:pt x="4834" y="8870"/>
                  <a:pt x="4644" y="8954"/>
                  <a:pt x="4525" y="9108"/>
                </a:cubicBezTo>
                <a:cubicBezTo>
                  <a:pt x="4358" y="9299"/>
                  <a:pt x="4132" y="9406"/>
                  <a:pt x="3882" y="9406"/>
                </a:cubicBezTo>
                <a:cubicBezTo>
                  <a:pt x="3632" y="9406"/>
                  <a:pt x="3382" y="9287"/>
                  <a:pt x="3239" y="9085"/>
                </a:cubicBezTo>
                <a:cubicBezTo>
                  <a:pt x="3072" y="8894"/>
                  <a:pt x="3013" y="8644"/>
                  <a:pt x="3072" y="8394"/>
                </a:cubicBezTo>
                <a:cubicBezTo>
                  <a:pt x="3132" y="8073"/>
                  <a:pt x="3405" y="7822"/>
                  <a:pt x="3727" y="7751"/>
                </a:cubicBezTo>
                <a:cubicBezTo>
                  <a:pt x="3781" y="7740"/>
                  <a:pt x="3835" y="7735"/>
                  <a:pt x="3889" y="7735"/>
                </a:cubicBezTo>
                <a:cubicBezTo>
                  <a:pt x="4129" y="7735"/>
                  <a:pt x="4357" y="7842"/>
                  <a:pt x="4513" y="8037"/>
                </a:cubicBezTo>
                <a:cubicBezTo>
                  <a:pt x="4656" y="8192"/>
                  <a:pt x="4846" y="8287"/>
                  <a:pt x="5049" y="8287"/>
                </a:cubicBezTo>
                <a:lnTo>
                  <a:pt x="5430" y="8287"/>
                </a:lnTo>
                <a:cubicBezTo>
                  <a:pt x="5727" y="8287"/>
                  <a:pt x="5965" y="8049"/>
                  <a:pt x="5965" y="7751"/>
                </a:cubicBezTo>
                <a:lnTo>
                  <a:pt x="5965" y="5917"/>
                </a:lnTo>
                <a:lnTo>
                  <a:pt x="7799" y="5917"/>
                </a:lnTo>
                <a:cubicBezTo>
                  <a:pt x="7894" y="5917"/>
                  <a:pt x="7989" y="6001"/>
                  <a:pt x="7989" y="6108"/>
                </a:cubicBezTo>
                <a:lnTo>
                  <a:pt x="7989" y="6477"/>
                </a:lnTo>
                <a:cubicBezTo>
                  <a:pt x="7989" y="6584"/>
                  <a:pt x="7942" y="6691"/>
                  <a:pt x="7858" y="6763"/>
                </a:cubicBezTo>
                <a:cubicBezTo>
                  <a:pt x="7525" y="7037"/>
                  <a:pt x="7382" y="7453"/>
                  <a:pt x="7454" y="7882"/>
                </a:cubicBezTo>
                <a:cubicBezTo>
                  <a:pt x="7537" y="8346"/>
                  <a:pt x="7894" y="8704"/>
                  <a:pt x="8347" y="8799"/>
                </a:cubicBezTo>
                <a:cubicBezTo>
                  <a:pt x="8430" y="8823"/>
                  <a:pt x="8513" y="8835"/>
                  <a:pt x="8597" y="8835"/>
                </a:cubicBezTo>
                <a:cubicBezTo>
                  <a:pt x="8870" y="8835"/>
                  <a:pt x="9120" y="8739"/>
                  <a:pt x="9347" y="8561"/>
                </a:cubicBezTo>
                <a:cubicBezTo>
                  <a:pt x="9609" y="8346"/>
                  <a:pt x="9775" y="8013"/>
                  <a:pt x="9775" y="7656"/>
                </a:cubicBezTo>
                <a:cubicBezTo>
                  <a:pt x="9775" y="7311"/>
                  <a:pt x="9621" y="6977"/>
                  <a:pt x="9347" y="6751"/>
                </a:cubicBezTo>
                <a:cubicBezTo>
                  <a:pt x="9263" y="6691"/>
                  <a:pt x="9228" y="6584"/>
                  <a:pt x="9228" y="6465"/>
                </a:cubicBezTo>
                <a:lnTo>
                  <a:pt x="9228" y="6108"/>
                </a:lnTo>
                <a:cubicBezTo>
                  <a:pt x="9228" y="6001"/>
                  <a:pt x="9311" y="5917"/>
                  <a:pt x="9418" y="5917"/>
                </a:cubicBezTo>
                <a:lnTo>
                  <a:pt x="10323" y="5917"/>
                </a:lnTo>
                <a:cubicBezTo>
                  <a:pt x="10418" y="5917"/>
                  <a:pt x="10490" y="5846"/>
                  <a:pt x="10490" y="5751"/>
                </a:cubicBezTo>
                <a:cubicBezTo>
                  <a:pt x="10490" y="5667"/>
                  <a:pt x="10418" y="5584"/>
                  <a:pt x="10323" y="5584"/>
                </a:cubicBezTo>
                <a:lnTo>
                  <a:pt x="9418" y="5584"/>
                </a:lnTo>
                <a:cubicBezTo>
                  <a:pt x="9120" y="5584"/>
                  <a:pt x="8882" y="5822"/>
                  <a:pt x="8882" y="6120"/>
                </a:cubicBezTo>
                <a:lnTo>
                  <a:pt x="8882" y="6477"/>
                </a:lnTo>
                <a:cubicBezTo>
                  <a:pt x="8882" y="6703"/>
                  <a:pt x="8966" y="6894"/>
                  <a:pt x="9120" y="7013"/>
                </a:cubicBezTo>
                <a:cubicBezTo>
                  <a:pt x="9311" y="7180"/>
                  <a:pt x="9418" y="7406"/>
                  <a:pt x="9418" y="7656"/>
                </a:cubicBezTo>
                <a:cubicBezTo>
                  <a:pt x="9418" y="7906"/>
                  <a:pt x="9299" y="8144"/>
                  <a:pt x="9109" y="8299"/>
                </a:cubicBezTo>
                <a:cubicBezTo>
                  <a:pt x="8957" y="8423"/>
                  <a:pt x="8780" y="8488"/>
                  <a:pt x="8595" y="8488"/>
                </a:cubicBezTo>
                <a:cubicBezTo>
                  <a:pt x="8533" y="8488"/>
                  <a:pt x="8469" y="8480"/>
                  <a:pt x="8406" y="8465"/>
                </a:cubicBezTo>
                <a:cubicBezTo>
                  <a:pt x="8097" y="8406"/>
                  <a:pt x="7835" y="8132"/>
                  <a:pt x="7763" y="7811"/>
                </a:cubicBezTo>
                <a:cubicBezTo>
                  <a:pt x="7704" y="7513"/>
                  <a:pt x="7811" y="7215"/>
                  <a:pt x="8049" y="7013"/>
                </a:cubicBezTo>
                <a:cubicBezTo>
                  <a:pt x="8216" y="6882"/>
                  <a:pt x="8299" y="6691"/>
                  <a:pt x="8299" y="6477"/>
                </a:cubicBezTo>
                <a:lnTo>
                  <a:pt x="8299" y="6108"/>
                </a:lnTo>
                <a:cubicBezTo>
                  <a:pt x="8299" y="5810"/>
                  <a:pt x="8061" y="5572"/>
                  <a:pt x="7763" y="5572"/>
                </a:cubicBezTo>
                <a:lnTo>
                  <a:pt x="5953" y="5572"/>
                </a:lnTo>
                <a:lnTo>
                  <a:pt x="5953" y="3739"/>
                </a:lnTo>
                <a:cubicBezTo>
                  <a:pt x="5953" y="3643"/>
                  <a:pt x="6037" y="3548"/>
                  <a:pt x="6144" y="3548"/>
                </a:cubicBezTo>
                <a:lnTo>
                  <a:pt x="6513" y="3548"/>
                </a:lnTo>
                <a:cubicBezTo>
                  <a:pt x="6620" y="3548"/>
                  <a:pt x="6727" y="3596"/>
                  <a:pt x="6799" y="3679"/>
                </a:cubicBezTo>
                <a:cubicBezTo>
                  <a:pt x="7017" y="3956"/>
                  <a:pt x="7342" y="4102"/>
                  <a:pt x="7698" y="4102"/>
                </a:cubicBezTo>
                <a:cubicBezTo>
                  <a:pt x="7770" y="4102"/>
                  <a:pt x="7844" y="4096"/>
                  <a:pt x="7918" y="4084"/>
                </a:cubicBezTo>
                <a:cubicBezTo>
                  <a:pt x="8370" y="4001"/>
                  <a:pt x="8728" y="3643"/>
                  <a:pt x="8835" y="3191"/>
                </a:cubicBezTo>
                <a:cubicBezTo>
                  <a:pt x="8906" y="2834"/>
                  <a:pt x="8823" y="2477"/>
                  <a:pt x="8597" y="2215"/>
                </a:cubicBezTo>
                <a:cubicBezTo>
                  <a:pt x="8370" y="1941"/>
                  <a:pt x="8049" y="1774"/>
                  <a:pt x="7692" y="1774"/>
                </a:cubicBezTo>
                <a:cubicBezTo>
                  <a:pt x="7346" y="1774"/>
                  <a:pt x="7001" y="1929"/>
                  <a:pt x="6775" y="2215"/>
                </a:cubicBezTo>
                <a:cubicBezTo>
                  <a:pt x="6715" y="2286"/>
                  <a:pt x="6620" y="2334"/>
                  <a:pt x="6501" y="2334"/>
                </a:cubicBezTo>
                <a:lnTo>
                  <a:pt x="6144" y="2334"/>
                </a:lnTo>
                <a:cubicBezTo>
                  <a:pt x="6037" y="2334"/>
                  <a:pt x="5941" y="2238"/>
                  <a:pt x="5941" y="2131"/>
                </a:cubicBezTo>
                <a:lnTo>
                  <a:pt x="5941" y="1226"/>
                </a:lnTo>
                <a:cubicBezTo>
                  <a:pt x="5941" y="1143"/>
                  <a:pt x="5870" y="1060"/>
                  <a:pt x="5787" y="1060"/>
                </a:cubicBezTo>
                <a:cubicBezTo>
                  <a:pt x="5691" y="1060"/>
                  <a:pt x="5620" y="1143"/>
                  <a:pt x="5620" y="1226"/>
                </a:cubicBezTo>
                <a:lnTo>
                  <a:pt x="5620" y="2131"/>
                </a:lnTo>
                <a:cubicBezTo>
                  <a:pt x="5620" y="2429"/>
                  <a:pt x="5858" y="2667"/>
                  <a:pt x="6156" y="2667"/>
                </a:cubicBezTo>
                <a:lnTo>
                  <a:pt x="6513" y="2667"/>
                </a:lnTo>
                <a:cubicBezTo>
                  <a:pt x="6739" y="2667"/>
                  <a:pt x="6930" y="2584"/>
                  <a:pt x="7049" y="2429"/>
                </a:cubicBezTo>
                <a:cubicBezTo>
                  <a:pt x="7215" y="2238"/>
                  <a:pt x="7430" y="2131"/>
                  <a:pt x="7692" y="2131"/>
                </a:cubicBezTo>
                <a:cubicBezTo>
                  <a:pt x="7942" y="2131"/>
                  <a:pt x="8180" y="2250"/>
                  <a:pt x="8323" y="2453"/>
                </a:cubicBezTo>
                <a:cubicBezTo>
                  <a:pt x="8489" y="2643"/>
                  <a:pt x="8549" y="2893"/>
                  <a:pt x="8489" y="3143"/>
                </a:cubicBezTo>
                <a:cubicBezTo>
                  <a:pt x="8430" y="3465"/>
                  <a:pt x="8168" y="3715"/>
                  <a:pt x="7835" y="3786"/>
                </a:cubicBezTo>
                <a:cubicBezTo>
                  <a:pt x="7780" y="3797"/>
                  <a:pt x="7726" y="3802"/>
                  <a:pt x="7673" y="3802"/>
                </a:cubicBezTo>
                <a:cubicBezTo>
                  <a:pt x="7432" y="3802"/>
                  <a:pt x="7205" y="3695"/>
                  <a:pt x="7049" y="3501"/>
                </a:cubicBezTo>
                <a:cubicBezTo>
                  <a:pt x="6918" y="3346"/>
                  <a:pt x="6727" y="3250"/>
                  <a:pt x="6513" y="3250"/>
                </a:cubicBezTo>
                <a:lnTo>
                  <a:pt x="6144" y="3250"/>
                </a:lnTo>
                <a:cubicBezTo>
                  <a:pt x="5846" y="3250"/>
                  <a:pt x="5608" y="3489"/>
                  <a:pt x="5608" y="3786"/>
                </a:cubicBezTo>
                <a:lnTo>
                  <a:pt x="5608" y="5620"/>
                </a:lnTo>
                <a:lnTo>
                  <a:pt x="3775" y="5620"/>
                </a:lnTo>
                <a:cubicBezTo>
                  <a:pt x="3667" y="5620"/>
                  <a:pt x="3584" y="5525"/>
                  <a:pt x="3584" y="5429"/>
                </a:cubicBezTo>
                <a:lnTo>
                  <a:pt x="3584" y="5048"/>
                </a:lnTo>
                <a:cubicBezTo>
                  <a:pt x="3584" y="4953"/>
                  <a:pt x="3620" y="4846"/>
                  <a:pt x="3715" y="4774"/>
                </a:cubicBezTo>
                <a:cubicBezTo>
                  <a:pt x="4036" y="4501"/>
                  <a:pt x="4191" y="4084"/>
                  <a:pt x="4120" y="3655"/>
                </a:cubicBezTo>
                <a:cubicBezTo>
                  <a:pt x="4025" y="3191"/>
                  <a:pt x="3667" y="2834"/>
                  <a:pt x="3227" y="2727"/>
                </a:cubicBezTo>
                <a:cubicBezTo>
                  <a:pt x="3148" y="2711"/>
                  <a:pt x="3069" y="2703"/>
                  <a:pt x="2991" y="2703"/>
                </a:cubicBezTo>
                <a:cubicBezTo>
                  <a:pt x="2716" y="2703"/>
                  <a:pt x="2452" y="2798"/>
                  <a:pt x="2239" y="2965"/>
                </a:cubicBezTo>
                <a:cubicBezTo>
                  <a:pt x="1977" y="3191"/>
                  <a:pt x="1810" y="3524"/>
                  <a:pt x="1810" y="3882"/>
                </a:cubicBezTo>
                <a:cubicBezTo>
                  <a:pt x="1810" y="4215"/>
                  <a:pt x="1953" y="4560"/>
                  <a:pt x="2239" y="4786"/>
                </a:cubicBezTo>
                <a:cubicBezTo>
                  <a:pt x="2310" y="4846"/>
                  <a:pt x="2358" y="4953"/>
                  <a:pt x="2358" y="5072"/>
                </a:cubicBezTo>
                <a:lnTo>
                  <a:pt x="2358" y="5429"/>
                </a:lnTo>
                <a:cubicBezTo>
                  <a:pt x="2358" y="5525"/>
                  <a:pt x="2274" y="5620"/>
                  <a:pt x="2167" y="5620"/>
                </a:cubicBezTo>
                <a:lnTo>
                  <a:pt x="334" y="5620"/>
                </a:lnTo>
                <a:lnTo>
                  <a:pt x="334" y="881"/>
                </a:lnTo>
                <a:cubicBezTo>
                  <a:pt x="334" y="572"/>
                  <a:pt x="584" y="333"/>
                  <a:pt x="881" y="333"/>
                </a:cubicBezTo>
                <a:lnTo>
                  <a:pt x="5620" y="333"/>
                </a:lnTo>
                <a:lnTo>
                  <a:pt x="5620" y="524"/>
                </a:lnTo>
                <a:cubicBezTo>
                  <a:pt x="5620" y="619"/>
                  <a:pt x="5691" y="691"/>
                  <a:pt x="5787" y="691"/>
                </a:cubicBezTo>
                <a:cubicBezTo>
                  <a:pt x="5870" y="691"/>
                  <a:pt x="5941" y="619"/>
                  <a:pt x="5941" y="524"/>
                </a:cubicBezTo>
                <a:lnTo>
                  <a:pt x="5941" y="333"/>
                </a:lnTo>
                <a:close/>
                <a:moveTo>
                  <a:pt x="2976" y="3061"/>
                </a:moveTo>
                <a:cubicBezTo>
                  <a:pt x="3040" y="3061"/>
                  <a:pt x="3104" y="3069"/>
                  <a:pt x="3167" y="3084"/>
                </a:cubicBezTo>
                <a:cubicBezTo>
                  <a:pt x="3477" y="3143"/>
                  <a:pt x="3727" y="3417"/>
                  <a:pt x="3810" y="3739"/>
                </a:cubicBezTo>
                <a:cubicBezTo>
                  <a:pt x="3870" y="4036"/>
                  <a:pt x="3763" y="4334"/>
                  <a:pt x="3525" y="4536"/>
                </a:cubicBezTo>
                <a:cubicBezTo>
                  <a:pt x="3358" y="4667"/>
                  <a:pt x="3274" y="4858"/>
                  <a:pt x="3274" y="5072"/>
                </a:cubicBezTo>
                <a:lnTo>
                  <a:pt x="3274" y="5441"/>
                </a:lnTo>
                <a:cubicBezTo>
                  <a:pt x="3274" y="5739"/>
                  <a:pt x="3513" y="5977"/>
                  <a:pt x="3810" y="5977"/>
                </a:cubicBezTo>
                <a:lnTo>
                  <a:pt x="5632" y="5977"/>
                </a:lnTo>
                <a:lnTo>
                  <a:pt x="5632" y="7811"/>
                </a:lnTo>
                <a:cubicBezTo>
                  <a:pt x="5632" y="7918"/>
                  <a:pt x="5549" y="8001"/>
                  <a:pt x="5441" y="8001"/>
                </a:cubicBezTo>
                <a:lnTo>
                  <a:pt x="5072" y="8001"/>
                </a:lnTo>
                <a:cubicBezTo>
                  <a:pt x="4965" y="8001"/>
                  <a:pt x="4858" y="7953"/>
                  <a:pt x="4787" y="7870"/>
                </a:cubicBezTo>
                <a:cubicBezTo>
                  <a:pt x="4569" y="7593"/>
                  <a:pt x="4244" y="7447"/>
                  <a:pt x="3887" y="7447"/>
                </a:cubicBezTo>
                <a:cubicBezTo>
                  <a:pt x="3815" y="7447"/>
                  <a:pt x="3741" y="7453"/>
                  <a:pt x="3667" y="7465"/>
                </a:cubicBezTo>
                <a:cubicBezTo>
                  <a:pt x="3215" y="7561"/>
                  <a:pt x="2858" y="7918"/>
                  <a:pt x="2751" y="8358"/>
                </a:cubicBezTo>
                <a:cubicBezTo>
                  <a:pt x="2679" y="8715"/>
                  <a:pt x="2763" y="9073"/>
                  <a:pt x="2989" y="9346"/>
                </a:cubicBezTo>
                <a:cubicBezTo>
                  <a:pt x="3215" y="9608"/>
                  <a:pt x="3536" y="9775"/>
                  <a:pt x="3894" y="9775"/>
                </a:cubicBezTo>
                <a:cubicBezTo>
                  <a:pt x="4239" y="9775"/>
                  <a:pt x="4584" y="9620"/>
                  <a:pt x="4798" y="9346"/>
                </a:cubicBezTo>
                <a:cubicBezTo>
                  <a:pt x="4858" y="9263"/>
                  <a:pt x="4965" y="9227"/>
                  <a:pt x="5084" y="9227"/>
                </a:cubicBezTo>
                <a:lnTo>
                  <a:pt x="5441" y="9227"/>
                </a:lnTo>
                <a:cubicBezTo>
                  <a:pt x="5549" y="9227"/>
                  <a:pt x="5632" y="9311"/>
                  <a:pt x="5632" y="9418"/>
                </a:cubicBezTo>
                <a:lnTo>
                  <a:pt x="5632" y="11251"/>
                </a:lnTo>
                <a:lnTo>
                  <a:pt x="869" y="11251"/>
                </a:lnTo>
                <a:cubicBezTo>
                  <a:pt x="560" y="11251"/>
                  <a:pt x="322" y="10990"/>
                  <a:pt x="322" y="10692"/>
                </a:cubicBezTo>
                <a:lnTo>
                  <a:pt x="322" y="5965"/>
                </a:lnTo>
                <a:lnTo>
                  <a:pt x="2155" y="5965"/>
                </a:lnTo>
                <a:cubicBezTo>
                  <a:pt x="2453" y="5965"/>
                  <a:pt x="2691" y="5727"/>
                  <a:pt x="2691" y="5429"/>
                </a:cubicBezTo>
                <a:lnTo>
                  <a:pt x="2691" y="5072"/>
                </a:lnTo>
                <a:cubicBezTo>
                  <a:pt x="2691" y="4846"/>
                  <a:pt x="2596" y="4655"/>
                  <a:pt x="2453" y="4536"/>
                </a:cubicBezTo>
                <a:cubicBezTo>
                  <a:pt x="2262" y="4370"/>
                  <a:pt x="2155" y="4143"/>
                  <a:pt x="2155" y="3893"/>
                </a:cubicBezTo>
                <a:cubicBezTo>
                  <a:pt x="2155" y="3643"/>
                  <a:pt x="2274" y="3405"/>
                  <a:pt x="2465" y="3250"/>
                </a:cubicBezTo>
                <a:cubicBezTo>
                  <a:pt x="2607" y="3126"/>
                  <a:pt x="2789" y="3061"/>
                  <a:pt x="2976" y="3061"/>
                </a:cubicBezTo>
                <a:close/>
                <a:moveTo>
                  <a:pt x="893" y="0"/>
                </a:moveTo>
                <a:cubicBezTo>
                  <a:pt x="393" y="0"/>
                  <a:pt x="0" y="393"/>
                  <a:pt x="0" y="893"/>
                </a:cubicBezTo>
                <a:lnTo>
                  <a:pt x="0" y="10680"/>
                </a:lnTo>
                <a:cubicBezTo>
                  <a:pt x="0" y="11168"/>
                  <a:pt x="393" y="11573"/>
                  <a:pt x="893" y="11573"/>
                </a:cubicBezTo>
                <a:lnTo>
                  <a:pt x="10680" y="11573"/>
                </a:lnTo>
                <a:cubicBezTo>
                  <a:pt x="11168" y="11573"/>
                  <a:pt x="11573" y="11168"/>
                  <a:pt x="11573" y="10680"/>
                </a:cubicBezTo>
                <a:lnTo>
                  <a:pt x="11573" y="893"/>
                </a:lnTo>
                <a:cubicBezTo>
                  <a:pt x="11573" y="393"/>
                  <a:pt x="11168" y="0"/>
                  <a:pt x="10680" y="0"/>
                </a:cubicBezTo>
                <a:close/>
              </a:path>
            </a:pathLst>
          </a:custGeom>
          <a:solidFill>
            <a:srgbClr val="72B3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" name="Google Shape;440;p50"/>
          <p:cNvSpPr/>
          <p:nvPr/>
        </p:nvSpPr>
        <p:spPr>
          <a:xfrm>
            <a:off x="821970" y="4012157"/>
            <a:ext cx="372159" cy="372159"/>
          </a:xfrm>
          <a:custGeom>
            <a:rect b="b" l="l" r="r" t="t"/>
            <a:pathLst>
              <a:path extrusionOk="0" h="11693" w="11693">
                <a:moveTo>
                  <a:pt x="10252" y="584"/>
                </a:moveTo>
                <a:lnTo>
                  <a:pt x="10252" y="1263"/>
                </a:lnTo>
                <a:cubicBezTo>
                  <a:pt x="10252" y="1358"/>
                  <a:pt x="10323" y="1429"/>
                  <a:pt x="10406" y="1429"/>
                </a:cubicBezTo>
                <a:lnTo>
                  <a:pt x="11097" y="1429"/>
                </a:lnTo>
                <a:lnTo>
                  <a:pt x="9609" y="2918"/>
                </a:lnTo>
                <a:lnTo>
                  <a:pt x="9001" y="2918"/>
                </a:lnTo>
                <a:lnTo>
                  <a:pt x="9978" y="1941"/>
                </a:lnTo>
                <a:cubicBezTo>
                  <a:pt x="10037" y="1882"/>
                  <a:pt x="10037" y="1751"/>
                  <a:pt x="9978" y="1691"/>
                </a:cubicBezTo>
                <a:cubicBezTo>
                  <a:pt x="9948" y="1667"/>
                  <a:pt x="9903" y="1656"/>
                  <a:pt x="9859" y="1656"/>
                </a:cubicBezTo>
                <a:cubicBezTo>
                  <a:pt x="9814" y="1656"/>
                  <a:pt x="9769" y="1667"/>
                  <a:pt x="9740" y="1691"/>
                </a:cubicBezTo>
                <a:lnTo>
                  <a:pt x="8763" y="2679"/>
                </a:lnTo>
                <a:lnTo>
                  <a:pt x="8763" y="2072"/>
                </a:lnTo>
                <a:lnTo>
                  <a:pt x="10252" y="584"/>
                </a:lnTo>
                <a:close/>
                <a:moveTo>
                  <a:pt x="4739" y="2537"/>
                </a:moveTo>
                <a:cubicBezTo>
                  <a:pt x="5894" y="2537"/>
                  <a:pt x="6942" y="2977"/>
                  <a:pt x="7739" y="3703"/>
                </a:cubicBezTo>
                <a:lnTo>
                  <a:pt x="4620" y="6811"/>
                </a:lnTo>
                <a:cubicBezTo>
                  <a:pt x="4560" y="6870"/>
                  <a:pt x="4560" y="7001"/>
                  <a:pt x="4620" y="7049"/>
                </a:cubicBezTo>
                <a:cubicBezTo>
                  <a:pt x="4656" y="7085"/>
                  <a:pt x="4703" y="7097"/>
                  <a:pt x="4739" y="7097"/>
                </a:cubicBezTo>
                <a:cubicBezTo>
                  <a:pt x="4787" y="7097"/>
                  <a:pt x="4834" y="7085"/>
                  <a:pt x="4858" y="7049"/>
                </a:cubicBezTo>
                <a:lnTo>
                  <a:pt x="5632" y="6275"/>
                </a:lnTo>
                <a:cubicBezTo>
                  <a:pt x="5775" y="6478"/>
                  <a:pt x="5846" y="6692"/>
                  <a:pt x="5846" y="6930"/>
                </a:cubicBezTo>
                <a:cubicBezTo>
                  <a:pt x="5846" y="7549"/>
                  <a:pt x="5358" y="8037"/>
                  <a:pt x="4739" y="8037"/>
                </a:cubicBezTo>
                <a:cubicBezTo>
                  <a:pt x="4132" y="8037"/>
                  <a:pt x="3644" y="7549"/>
                  <a:pt x="3644" y="6930"/>
                </a:cubicBezTo>
                <a:cubicBezTo>
                  <a:pt x="3644" y="6323"/>
                  <a:pt x="4132" y="5835"/>
                  <a:pt x="4739" y="5835"/>
                </a:cubicBezTo>
                <a:cubicBezTo>
                  <a:pt x="4822" y="5835"/>
                  <a:pt x="4882" y="5835"/>
                  <a:pt x="4953" y="5847"/>
                </a:cubicBezTo>
                <a:cubicBezTo>
                  <a:pt x="4962" y="5848"/>
                  <a:pt x="4970" y="5848"/>
                  <a:pt x="4979" y="5848"/>
                </a:cubicBezTo>
                <a:cubicBezTo>
                  <a:pt x="5055" y="5848"/>
                  <a:pt x="5133" y="5801"/>
                  <a:pt x="5144" y="5716"/>
                </a:cubicBezTo>
                <a:cubicBezTo>
                  <a:pt x="5156" y="5620"/>
                  <a:pt x="5096" y="5537"/>
                  <a:pt x="5013" y="5525"/>
                </a:cubicBezTo>
                <a:cubicBezTo>
                  <a:pt x="4918" y="5513"/>
                  <a:pt x="4834" y="5489"/>
                  <a:pt x="4739" y="5489"/>
                </a:cubicBezTo>
                <a:cubicBezTo>
                  <a:pt x="3941" y="5489"/>
                  <a:pt x="3298" y="6144"/>
                  <a:pt x="3298" y="6942"/>
                </a:cubicBezTo>
                <a:cubicBezTo>
                  <a:pt x="3298" y="7740"/>
                  <a:pt x="3953" y="8383"/>
                  <a:pt x="4739" y="8383"/>
                </a:cubicBezTo>
                <a:cubicBezTo>
                  <a:pt x="5549" y="8383"/>
                  <a:pt x="6192" y="7728"/>
                  <a:pt x="6192" y="6942"/>
                </a:cubicBezTo>
                <a:cubicBezTo>
                  <a:pt x="6192" y="6609"/>
                  <a:pt x="6084" y="6299"/>
                  <a:pt x="5870" y="6049"/>
                </a:cubicBezTo>
                <a:lnTo>
                  <a:pt x="6406" y="5513"/>
                </a:lnTo>
                <a:cubicBezTo>
                  <a:pt x="6751" y="5906"/>
                  <a:pt x="6942" y="6418"/>
                  <a:pt x="6942" y="6942"/>
                </a:cubicBezTo>
                <a:cubicBezTo>
                  <a:pt x="6942" y="8156"/>
                  <a:pt x="5965" y="9133"/>
                  <a:pt x="4739" y="9133"/>
                </a:cubicBezTo>
                <a:cubicBezTo>
                  <a:pt x="3525" y="9133"/>
                  <a:pt x="2536" y="8156"/>
                  <a:pt x="2536" y="6942"/>
                </a:cubicBezTo>
                <a:cubicBezTo>
                  <a:pt x="2536" y="5716"/>
                  <a:pt x="3525" y="4739"/>
                  <a:pt x="4739" y="4739"/>
                </a:cubicBezTo>
                <a:cubicBezTo>
                  <a:pt x="5120" y="4739"/>
                  <a:pt x="5477" y="4823"/>
                  <a:pt x="5787" y="5001"/>
                </a:cubicBezTo>
                <a:cubicBezTo>
                  <a:pt x="5812" y="5016"/>
                  <a:pt x="5840" y="5022"/>
                  <a:pt x="5868" y="5022"/>
                </a:cubicBezTo>
                <a:cubicBezTo>
                  <a:pt x="5930" y="5022"/>
                  <a:pt x="5992" y="4988"/>
                  <a:pt x="6025" y="4930"/>
                </a:cubicBezTo>
                <a:cubicBezTo>
                  <a:pt x="6073" y="4834"/>
                  <a:pt x="6037" y="4739"/>
                  <a:pt x="5953" y="4692"/>
                </a:cubicBezTo>
                <a:cubicBezTo>
                  <a:pt x="5572" y="4501"/>
                  <a:pt x="5156" y="4370"/>
                  <a:pt x="4739" y="4370"/>
                </a:cubicBezTo>
                <a:cubicBezTo>
                  <a:pt x="3346" y="4370"/>
                  <a:pt x="2203" y="5525"/>
                  <a:pt x="2203" y="6918"/>
                </a:cubicBezTo>
                <a:cubicBezTo>
                  <a:pt x="2203" y="8323"/>
                  <a:pt x="3346" y="9466"/>
                  <a:pt x="4739" y="9466"/>
                </a:cubicBezTo>
                <a:cubicBezTo>
                  <a:pt x="6144" y="9466"/>
                  <a:pt x="7287" y="8323"/>
                  <a:pt x="7287" y="6918"/>
                </a:cubicBezTo>
                <a:cubicBezTo>
                  <a:pt x="7287" y="6299"/>
                  <a:pt x="7061" y="5716"/>
                  <a:pt x="6668" y="5239"/>
                </a:cubicBezTo>
                <a:lnTo>
                  <a:pt x="7204" y="4704"/>
                </a:lnTo>
                <a:cubicBezTo>
                  <a:pt x="7751" y="5311"/>
                  <a:pt x="8049" y="6085"/>
                  <a:pt x="8049" y="6918"/>
                </a:cubicBezTo>
                <a:cubicBezTo>
                  <a:pt x="8049" y="8740"/>
                  <a:pt x="6561" y="10228"/>
                  <a:pt x="4739" y="10228"/>
                </a:cubicBezTo>
                <a:cubicBezTo>
                  <a:pt x="2929" y="10228"/>
                  <a:pt x="1441" y="8740"/>
                  <a:pt x="1441" y="6918"/>
                </a:cubicBezTo>
                <a:cubicBezTo>
                  <a:pt x="1441" y="5108"/>
                  <a:pt x="2929" y="3620"/>
                  <a:pt x="4739" y="3620"/>
                </a:cubicBezTo>
                <a:cubicBezTo>
                  <a:pt x="5382" y="3620"/>
                  <a:pt x="5989" y="3799"/>
                  <a:pt x="6525" y="4132"/>
                </a:cubicBezTo>
                <a:cubicBezTo>
                  <a:pt x="6558" y="4151"/>
                  <a:pt x="6594" y="4161"/>
                  <a:pt x="6628" y="4161"/>
                </a:cubicBezTo>
                <a:cubicBezTo>
                  <a:pt x="6679" y="4161"/>
                  <a:pt x="6727" y="4139"/>
                  <a:pt x="6763" y="4096"/>
                </a:cubicBezTo>
                <a:cubicBezTo>
                  <a:pt x="6811" y="4025"/>
                  <a:pt x="6799" y="3918"/>
                  <a:pt x="6727" y="3858"/>
                </a:cubicBezTo>
                <a:cubicBezTo>
                  <a:pt x="6144" y="3477"/>
                  <a:pt x="5453" y="3275"/>
                  <a:pt x="4763" y="3275"/>
                </a:cubicBezTo>
                <a:cubicBezTo>
                  <a:pt x="2751" y="3275"/>
                  <a:pt x="1108" y="4918"/>
                  <a:pt x="1108" y="6918"/>
                </a:cubicBezTo>
                <a:cubicBezTo>
                  <a:pt x="1108" y="8930"/>
                  <a:pt x="2751" y="10573"/>
                  <a:pt x="4763" y="10573"/>
                </a:cubicBezTo>
                <a:cubicBezTo>
                  <a:pt x="6763" y="10573"/>
                  <a:pt x="8406" y="8930"/>
                  <a:pt x="8406" y="6918"/>
                </a:cubicBezTo>
                <a:cubicBezTo>
                  <a:pt x="8406" y="6013"/>
                  <a:pt x="8061" y="5132"/>
                  <a:pt x="7454" y="4465"/>
                </a:cubicBezTo>
                <a:lnTo>
                  <a:pt x="7989" y="3930"/>
                </a:lnTo>
                <a:cubicBezTo>
                  <a:pt x="8704" y="4739"/>
                  <a:pt x="9144" y="5775"/>
                  <a:pt x="9144" y="6942"/>
                </a:cubicBezTo>
                <a:cubicBezTo>
                  <a:pt x="9144" y="9359"/>
                  <a:pt x="7168" y="11347"/>
                  <a:pt x="4739" y="11347"/>
                </a:cubicBezTo>
                <a:cubicBezTo>
                  <a:pt x="2322" y="11347"/>
                  <a:pt x="334" y="9359"/>
                  <a:pt x="334" y="6942"/>
                </a:cubicBezTo>
                <a:cubicBezTo>
                  <a:pt x="334" y="4513"/>
                  <a:pt x="2322" y="2537"/>
                  <a:pt x="4739" y="2537"/>
                </a:cubicBezTo>
                <a:close/>
                <a:moveTo>
                  <a:pt x="10403" y="1"/>
                </a:moveTo>
                <a:cubicBezTo>
                  <a:pt x="10360" y="1"/>
                  <a:pt x="10315" y="16"/>
                  <a:pt x="10275" y="48"/>
                </a:cubicBezTo>
                <a:lnTo>
                  <a:pt x="8466" y="1882"/>
                </a:lnTo>
                <a:cubicBezTo>
                  <a:pt x="8430" y="1906"/>
                  <a:pt x="8418" y="1953"/>
                  <a:pt x="8418" y="1989"/>
                </a:cubicBezTo>
                <a:lnTo>
                  <a:pt x="8418" y="3025"/>
                </a:lnTo>
                <a:lnTo>
                  <a:pt x="7978" y="3465"/>
                </a:lnTo>
                <a:cubicBezTo>
                  <a:pt x="7120" y="2679"/>
                  <a:pt x="5989" y="2203"/>
                  <a:pt x="4739" y="2203"/>
                </a:cubicBezTo>
                <a:cubicBezTo>
                  <a:pt x="2120" y="2203"/>
                  <a:pt x="0" y="4334"/>
                  <a:pt x="0" y="6954"/>
                </a:cubicBezTo>
                <a:cubicBezTo>
                  <a:pt x="0" y="9573"/>
                  <a:pt x="2120" y="11692"/>
                  <a:pt x="4739" y="11692"/>
                </a:cubicBezTo>
                <a:cubicBezTo>
                  <a:pt x="7358" y="11692"/>
                  <a:pt x="9490" y="9573"/>
                  <a:pt x="9490" y="6954"/>
                </a:cubicBezTo>
                <a:cubicBezTo>
                  <a:pt x="9490" y="5704"/>
                  <a:pt x="9013" y="4573"/>
                  <a:pt x="8228" y="3715"/>
                </a:cubicBezTo>
                <a:lnTo>
                  <a:pt x="8668" y="3275"/>
                </a:lnTo>
                <a:lnTo>
                  <a:pt x="9704" y="3275"/>
                </a:lnTo>
                <a:cubicBezTo>
                  <a:pt x="9740" y="3275"/>
                  <a:pt x="9787" y="3263"/>
                  <a:pt x="9823" y="3227"/>
                </a:cubicBezTo>
                <a:lnTo>
                  <a:pt x="11645" y="1394"/>
                </a:lnTo>
                <a:cubicBezTo>
                  <a:pt x="11680" y="1346"/>
                  <a:pt x="11692" y="1263"/>
                  <a:pt x="11668" y="1203"/>
                </a:cubicBezTo>
                <a:cubicBezTo>
                  <a:pt x="11633" y="1144"/>
                  <a:pt x="11573" y="1096"/>
                  <a:pt x="11502" y="1096"/>
                </a:cubicBezTo>
                <a:lnTo>
                  <a:pt x="10573" y="1096"/>
                </a:lnTo>
                <a:lnTo>
                  <a:pt x="10573" y="179"/>
                </a:lnTo>
                <a:cubicBezTo>
                  <a:pt x="10573" y="108"/>
                  <a:pt x="10537" y="48"/>
                  <a:pt x="10466" y="12"/>
                </a:cubicBezTo>
                <a:cubicBezTo>
                  <a:pt x="10446" y="5"/>
                  <a:pt x="10425" y="1"/>
                  <a:pt x="10403" y="1"/>
                </a:cubicBezTo>
                <a:close/>
              </a:path>
            </a:pathLst>
          </a:custGeom>
          <a:solidFill>
            <a:srgbClr val="BCB7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41" name="Google Shape;441;p50"/>
          <p:cNvGrpSpPr/>
          <p:nvPr/>
        </p:nvGrpSpPr>
        <p:grpSpPr>
          <a:xfrm>
            <a:off x="845605" y="2496204"/>
            <a:ext cx="349786" cy="326296"/>
            <a:chOff x="5357662" y="4297637"/>
            <a:chExt cx="287275" cy="326296"/>
          </a:xfrm>
        </p:grpSpPr>
        <p:sp>
          <p:nvSpPr>
            <p:cNvPr id="442" name="Google Shape;442;p50"/>
            <p:cNvSpPr/>
            <p:nvPr/>
          </p:nvSpPr>
          <p:spPr>
            <a:xfrm>
              <a:off x="5357662" y="4385545"/>
              <a:ext cx="287275" cy="238388"/>
            </a:xfrm>
            <a:custGeom>
              <a:rect b="b" l="l" r="r" t="t"/>
              <a:pathLst>
                <a:path extrusionOk="0" h="7490" w="9026">
                  <a:moveTo>
                    <a:pt x="2906" y="5573"/>
                  </a:moveTo>
                  <a:lnTo>
                    <a:pt x="2906" y="7144"/>
                  </a:lnTo>
                  <a:lnTo>
                    <a:pt x="322" y="7144"/>
                  </a:lnTo>
                  <a:lnTo>
                    <a:pt x="322" y="5573"/>
                  </a:lnTo>
                  <a:close/>
                  <a:moveTo>
                    <a:pt x="5799" y="3037"/>
                  </a:moveTo>
                  <a:lnTo>
                    <a:pt x="5799" y="7144"/>
                  </a:lnTo>
                  <a:lnTo>
                    <a:pt x="3227" y="7144"/>
                  </a:lnTo>
                  <a:lnTo>
                    <a:pt x="3227" y="5406"/>
                  </a:lnTo>
                  <a:lnTo>
                    <a:pt x="3227" y="3037"/>
                  </a:lnTo>
                  <a:close/>
                  <a:moveTo>
                    <a:pt x="5966" y="1"/>
                  </a:moveTo>
                  <a:cubicBezTo>
                    <a:pt x="5882" y="1"/>
                    <a:pt x="5799" y="72"/>
                    <a:pt x="5799" y="167"/>
                  </a:cubicBezTo>
                  <a:lnTo>
                    <a:pt x="5799" y="2727"/>
                  </a:lnTo>
                  <a:lnTo>
                    <a:pt x="3061" y="2727"/>
                  </a:lnTo>
                  <a:cubicBezTo>
                    <a:pt x="2977" y="2727"/>
                    <a:pt x="2906" y="2799"/>
                    <a:pt x="2906" y="2894"/>
                  </a:cubicBezTo>
                  <a:lnTo>
                    <a:pt x="2906" y="5251"/>
                  </a:lnTo>
                  <a:lnTo>
                    <a:pt x="156" y="5251"/>
                  </a:lnTo>
                  <a:cubicBezTo>
                    <a:pt x="72" y="5251"/>
                    <a:pt x="1" y="5335"/>
                    <a:pt x="1" y="5418"/>
                  </a:cubicBezTo>
                  <a:lnTo>
                    <a:pt x="1" y="7323"/>
                  </a:lnTo>
                  <a:cubicBezTo>
                    <a:pt x="1" y="7418"/>
                    <a:pt x="72" y="7490"/>
                    <a:pt x="156" y="7490"/>
                  </a:cubicBezTo>
                  <a:lnTo>
                    <a:pt x="8871" y="7490"/>
                  </a:lnTo>
                  <a:cubicBezTo>
                    <a:pt x="8954" y="7490"/>
                    <a:pt x="9026" y="7418"/>
                    <a:pt x="9026" y="7323"/>
                  </a:cubicBezTo>
                  <a:lnTo>
                    <a:pt x="9026" y="1417"/>
                  </a:lnTo>
                  <a:cubicBezTo>
                    <a:pt x="9026" y="1322"/>
                    <a:pt x="8954" y="1251"/>
                    <a:pt x="8871" y="1251"/>
                  </a:cubicBezTo>
                  <a:cubicBezTo>
                    <a:pt x="8776" y="1251"/>
                    <a:pt x="8704" y="1322"/>
                    <a:pt x="8704" y="1417"/>
                  </a:cubicBezTo>
                  <a:lnTo>
                    <a:pt x="8704" y="7144"/>
                  </a:lnTo>
                  <a:lnTo>
                    <a:pt x="6132" y="7144"/>
                  </a:lnTo>
                  <a:lnTo>
                    <a:pt x="6132" y="2870"/>
                  </a:lnTo>
                  <a:lnTo>
                    <a:pt x="6132" y="310"/>
                  </a:lnTo>
                  <a:lnTo>
                    <a:pt x="8704" y="310"/>
                  </a:lnTo>
                  <a:lnTo>
                    <a:pt x="8704" y="763"/>
                  </a:lnTo>
                  <a:cubicBezTo>
                    <a:pt x="8704" y="846"/>
                    <a:pt x="8776" y="929"/>
                    <a:pt x="8871" y="929"/>
                  </a:cubicBezTo>
                  <a:cubicBezTo>
                    <a:pt x="8954" y="929"/>
                    <a:pt x="9026" y="846"/>
                    <a:pt x="9026" y="763"/>
                  </a:cubicBezTo>
                  <a:lnTo>
                    <a:pt x="9026" y="167"/>
                  </a:lnTo>
                  <a:cubicBezTo>
                    <a:pt x="9026" y="72"/>
                    <a:pt x="8954" y="1"/>
                    <a:pt x="8871" y="1"/>
                  </a:cubicBezTo>
                  <a:close/>
                </a:path>
              </a:pathLst>
            </a:custGeom>
            <a:solidFill>
              <a:srgbClr val="B946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50"/>
            <p:cNvSpPr/>
            <p:nvPr/>
          </p:nvSpPr>
          <p:spPr>
            <a:xfrm>
              <a:off x="5377363" y="4576542"/>
              <a:ext cx="62191" cy="10248"/>
            </a:xfrm>
            <a:custGeom>
              <a:rect b="b" l="l" r="r" t="t"/>
              <a:pathLst>
                <a:path extrusionOk="0" h="322" w="1954">
                  <a:moveTo>
                    <a:pt x="168" y="0"/>
                  </a:moveTo>
                  <a:cubicBezTo>
                    <a:pt x="84" y="0"/>
                    <a:pt x="1" y="72"/>
                    <a:pt x="1" y="167"/>
                  </a:cubicBezTo>
                  <a:cubicBezTo>
                    <a:pt x="1" y="250"/>
                    <a:pt x="84" y="322"/>
                    <a:pt x="168" y="322"/>
                  </a:cubicBezTo>
                  <a:lnTo>
                    <a:pt x="1787" y="322"/>
                  </a:lnTo>
                  <a:cubicBezTo>
                    <a:pt x="1882" y="322"/>
                    <a:pt x="1953" y="250"/>
                    <a:pt x="1953" y="167"/>
                  </a:cubicBezTo>
                  <a:cubicBezTo>
                    <a:pt x="1953" y="72"/>
                    <a:pt x="1882" y="0"/>
                    <a:pt x="1787" y="0"/>
                  </a:cubicBezTo>
                  <a:close/>
                </a:path>
              </a:pathLst>
            </a:custGeom>
            <a:solidFill>
              <a:srgbClr val="B946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50"/>
            <p:cNvSpPr/>
            <p:nvPr/>
          </p:nvSpPr>
          <p:spPr>
            <a:xfrm>
              <a:off x="5470204" y="4495827"/>
              <a:ext cx="62191" cy="10630"/>
            </a:xfrm>
            <a:custGeom>
              <a:rect b="b" l="l" r="r" t="t"/>
              <a:pathLst>
                <a:path extrusionOk="0" h="334" w="1954">
                  <a:moveTo>
                    <a:pt x="168" y="0"/>
                  </a:moveTo>
                  <a:cubicBezTo>
                    <a:pt x="84" y="0"/>
                    <a:pt x="1" y="84"/>
                    <a:pt x="1" y="167"/>
                  </a:cubicBezTo>
                  <a:cubicBezTo>
                    <a:pt x="1" y="262"/>
                    <a:pt x="84" y="334"/>
                    <a:pt x="168" y="334"/>
                  </a:cubicBezTo>
                  <a:lnTo>
                    <a:pt x="1787" y="334"/>
                  </a:lnTo>
                  <a:cubicBezTo>
                    <a:pt x="1882" y="334"/>
                    <a:pt x="1954" y="262"/>
                    <a:pt x="1954" y="167"/>
                  </a:cubicBezTo>
                  <a:cubicBezTo>
                    <a:pt x="1954" y="84"/>
                    <a:pt x="1882" y="0"/>
                    <a:pt x="1787" y="0"/>
                  </a:cubicBezTo>
                  <a:close/>
                </a:path>
              </a:pathLst>
            </a:custGeom>
            <a:solidFill>
              <a:srgbClr val="B946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50"/>
            <p:cNvSpPr/>
            <p:nvPr/>
          </p:nvSpPr>
          <p:spPr>
            <a:xfrm>
              <a:off x="5562694" y="4409798"/>
              <a:ext cx="62159" cy="10280"/>
            </a:xfrm>
            <a:custGeom>
              <a:rect b="b" l="l" r="r" t="t"/>
              <a:pathLst>
                <a:path extrusionOk="0" h="323" w="1953">
                  <a:moveTo>
                    <a:pt x="167" y="1"/>
                  </a:moveTo>
                  <a:cubicBezTo>
                    <a:pt x="71" y="1"/>
                    <a:pt x="0" y="72"/>
                    <a:pt x="0" y="167"/>
                  </a:cubicBezTo>
                  <a:cubicBezTo>
                    <a:pt x="0" y="251"/>
                    <a:pt x="71" y="322"/>
                    <a:pt x="167" y="322"/>
                  </a:cubicBezTo>
                  <a:lnTo>
                    <a:pt x="1786" y="322"/>
                  </a:lnTo>
                  <a:cubicBezTo>
                    <a:pt x="1881" y="322"/>
                    <a:pt x="1953" y="251"/>
                    <a:pt x="1953" y="167"/>
                  </a:cubicBezTo>
                  <a:cubicBezTo>
                    <a:pt x="1953" y="72"/>
                    <a:pt x="1881" y="1"/>
                    <a:pt x="1786" y="1"/>
                  </a:cubicBezTo>
                  <a:close/>
                </a:path>
              </a:pathLst>
            </a:custGeom>
            <a:solidFill>
              <a:srgbClr val="B946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50"/>
            <p:cNvSpPr/>
            <p:nvPr/>
          </p:nvSpPr>
          <p:spPr>
            <a:xfrm>
              <a:off x="5358043" y="4297637"/>
              <a:ext cx="238388" cy="237624"/>
            </a:xfrm>
            <a:custGeom>
              <a:rect b="b" l="l" r="r" t="t"/>
              <a:pathLst>
                <a:path extrusionOk="0" h="7466" w="7490">
                  <a:moveTo>
                    <a:pt x="6061" y="0"/>
                  </a:moveTo>
                  <a:cubicBezTo>
                    <a:pt x="5966" y="0"/>
                    <a:pt x="5894" y="72"/>
                    <a:pt x="5894" y="155"/>
                  </a:cubicBezTo>
                  <a:cubicBezTo>
                    <a:pt x="5894" y="250"/>
                    <a:pt x="5966" y="322"/>
                    <a:pt x="6061" y="322"/>
                  </a:cubicBezTo>
                  <a:lnTo>
                    <a:pt x="6942" y="322"/>
                  </a:lnTo>
                  <a:lnTo>
                    <a:pt x="60" y="7204"/>
                  </a:lnTo>
                  <a:cubicBezTo>
                    <a:pt x="1" y="7263"/>
                    <a:pt x="1" y="7358"/>
                    <a:pt x="60" y="7418"/>
                  </a:cubicBezTo>
                  <a:cubicBezTo>
                    <a:pt x="72" y="7454"/>
                    <a:pt x="120" y="7466"/>
                    <a:pt x="167" y="7466"/>
                  </a:cubicBezTo>
                  <a:cubicBezTo>
                    <a:pt x="215" y="7466"/>
                    <a:pt x="251" y="7454"/>
                    <a:pt x="286" y="7418"/>
                  </a:cubicBezTo>
                  <a:lnTo>
                    <a:pt x="7156" y="548"/>
                  </a:lnTo>
                  <a:lnTo>
                    <a:pt x="7156" y="1429"/>
                  </a:lnTo>
                  <a:cubicBezTo>
                    <a:pt x="7156" y="1512"/>
                    <a:pt x="7240" y="1584"/>
                    <a:pt x="7323" y="1584"/>
                  </a:cubicBezTo>
                  <a:cubicBezTo>
                    <a:pt x="7406" y="1584"/>
                    <a:pt x="7490" y="1512"/>
                    <a:pt x="7490" y="1429"/>
                  </a:cubicBezTo>
                  <a:lnTo>
                    <a:pt x="7490" y="155"/>
                  </a:lnTo>
                  <a:cubicBezTo>
                    <a:pt x="7490" y="72"/>
                    <a:pt x="7406" y="0"/>
                    <a:pt x="7323" y="0"/>
                  </a:cubicBezTo>
                  <a:close/>
                </a:path>
              </a:pathLst>
            </a:custGeom>
            <a:solidFill>
              <a:srgbClr val="B946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7" name="Google Shape;447;p50"/>
          <p:cNvSpPr/>
          <p:nvPr/>
        </p:nvSpPr>
        <p:spPr>
          <a:xfrm>
            <a:off x="825903" y="950784"/>
            <a:ext cx="389187" cy="355927"/>
          </a:xfrm>
          <a:custGeom>
            <a:rect b="b" l="l" r="r" t="t"/>
            <a:pathLst>
              <a:path extrusionOk="0" h="11183" w="12228">
                <a:moveTo>
                  <a:pt x="4560" y="3991"/>
                </a:moveTo>
                <a:cubicBezTo>
                  <a:pt x="4739" y="3991"/>
                  <a:pt x="4894" y="4146"/>
                  <a:pt x="4894" y="4324"/>
                </a:cubicBezTo>
                <a:cubicBezTo>
                  <a:pt x="4894" y="4503"/>
                  <a:pt x="4739" y="4646"/>
                  <a:pt x="4560" y="4646"/>
                </a:cubicBezTo>
                <a:cubicBezTo>
                  <a:pt x="4382" y="4646"/>
                  <a:pt x="4239" y="4503"/>
                  <a:pt x="4239" y="4324"/>
                </a:cubicBezTo>
                <a:cubicBezTo>
                  <a:pt x="4251" y="4134"/>
                  <a:pt x="4382" y="3991"/>
                  <a:pt x="4560" y="3991"/>
                </a:cubicBezTo>
                <a:close/>
                <a:moveTo>
                  <a:pt x="5930" y="1419"/>
                </a:moveTo>
                <a:lnTo>
                  <a:pt x="5930" y="2003"/>
                </a:lnTo>
                <a:lnTo>
                  <a:pt x="5941" y="4051"/>
                </a:lnTo>
                <a:lnTo>
                  <a:pt x="5965" y="5872"/>
                </a:lnTo>
                <a:lnTo>
                  <a:pt x="1619" y="4908"/>
                </a:lnTo>
                <a:cubicBezTo>
                  <a:pt x="1869" y="3801"/>
                  <a:pt x="2548" y="2848"/>
                  <a:pt x="3489" y="2229"/>
                </a:cubicBezTo>
                <a:lnTo>
                  <a:pt x="4275" y="3670"/>
                </a:lnTo>
                <a:cubicBezTo>
                  <a:pt x="4025" y="3777"/>
                  <a:pt x="3858" y="4027"/>
                  <a:pt x="3858" y="4313"/>
                </a:cubicBezTo>
                <a:cubicBezTo>
                  <a:pt x="3858" y="4694"/>
                  <a:pt x="4179" y="5027"/>
                  <a:pt x="4572" y="5027"/>
                </a:cubicBezTo>
                <a:cubicBezTo>
                  <a:pt x="4965" y="5027"/>
                  <a:pt x="5287" y="4705"/>
                  <a:pt x="5287" y="4313"/>
                </a:cubicBezTo>
                <a:cubicBezTo>
                  <a:pt x="5287" y="3967"/>
                  <a:pt x="5037" y="3670"/>
                  <a:pt x="4715" y="3610"/>
                </a:cubicBezTo>
                <a:lnTo>
                  <a:pt x="3846" y="2015"/>
                </a:lnTo>
                <a:cubicBezTo>
                  <a:pt x="4477" y="1657"/>
                  <a:pt x="5168" y="1455"/>
                  <a:pt x="5930" y="1419"/>
                </a:cubicBezTo>
                <a:close/>
                <a:moveTo>
                  <a:pt x="6287" y="4265"/>
                </a:moveTo>
                <a:cubicBezTo>
                  <a:pt x="7227" y="4348"/>
                  <a:pt x="7965" y="5158"/>
                  <a:pt x="7965" y="6122"/>
                </a:cubicBezTo>
                <a:cubicBezTo>
                  <a:pt x="7965" y="6491"/>
                  <a:pt x="7846" y="6872"/>
                  <a:pt x="7644" y="7170"/>
                </a:cubicBezTo>
                <a:lnTo>
                  <a:pt x="6287" y="6039"/>
                </a:lnTo>
                <a:lnTo>
                  <a:pt x="6287" y="4265"/>
                </a:lnTo>
                <a:close/>
                <a:moveTo>
                  <a:pt x="6477" y="348"/>
                </a:moveTo>
                <a:cubicBezTo>
                  <a:pt x="9501" y="526"/>
                  <a:pt x="11871" y="3039"/>
                  <a:pt x="11871" y="6063"/>
                </a:cubicBezTo>
                <a:cubicBezTo>
                  <a:pt x="11835" y="7349"/>
                  <a:pt x="11454" y="8539"/>
                  <a:pt x="10728" y="9516"/>
                </a:cubicBezTo>
                <a:cubicBezTo>
                  <a:pt x="10692" y="9563"/>
                  <a:pt x="10644" y="9575"/>
                  <a:pt x="10609" y="9575"/>
                </a:cubicBezTo>
                <a:cubicBezTo>
                  <a:pt x="10561" y="9575"/>
                  <a:pt x="10513" y="9563"/>
                  <a:pt x="10490" y="9527"/>
                </a:cubicBezTo>
                <a:lnTo>
                  <a:pt x="9537" y="8730"/>
                </a:lnTo>
                <a:cubicBezTo>
                  <a:pt x="10013" y="8123"/>
                  <a:pt x="10311" y="7384"/>
                  <a:pt x="10394" y="6610"/>
                </a:cubicBezTo>
                <a:cubicBezTo>
                  <a:pt x="10406" y="6491"/>
                  <a:pt x="10323" y="6396"/>
                  <a:pt x="10204" y="6396"/>
                </a:cubicBezTo>
                <a:cubicBezTo>
                  <a:pt x="10097" y="6396"/>
                  <a:pt x="10025" y="6468"/>
                  <a:pt x="10013" y="6551"/>
                </a:cubicBezTo>
                <a:cubicBezTo>
                  <a:pt x="9930" y="7206"/>
                  <a:pt x="9680" y="7849"/>
                  <a:pt x="9299" y="8384"/>
                </a:cubicBezTo>
                <a:cubicBezTo>
                  <a:pt x="9275" y="8396"/>
                  <a:pt x="9263" y="8432"/>
                  <a:pt x="9251" y="8444"/>
                </a:cubicBezTo>
                <a:cubicBezTo>
                  <a:pt x="9251" y="8444"/>
                  <a:pt x="9251" y="8456"/>
                  <a:pt x="9239" y="8456"/>
                </a:cubicBezTo>
                <a:lnTo>
                  <a:pt x="7954" y="7372"/>
                </a:lnTo>
                <a:cubicBezTo>
                  <a:pt x="8227" y="7003"/>
                  <a:pt x="8370" y="6539"/>
                  <a:pt x="8370" y="6075"/>
                </a:cubicBezTo>
                <a:cubicBezTo>
                  <a:pt x="8370" y="4908"/>
                  <a:pt x="7465" y="3920"/>
                  <a:pt x="6299" y="3836"/>
                </a:cubicBezTo>
                <a:lnTo>
                  <a:pt x="6287" y="2146"/>
                </a:lnTo>
                <a:lnTo>
                  <a:pt x="6418" y="2146"/>
                </a:lnTo>
                <a:cubicBezTo>
                  <a:pt x="6453" y="2146"/>
                  <a:pt x="6501" y="2146"/>
                  <a:pt x="6525" y="2169"/>
                </a:cubicBezTo>
                <a:cubicBezTo>
                  <a:pt x="8358" y="2360"/>
                  <a:pt x="9811" y="3812"/>
                  <a:pt x="10025" y="5646"/>
                </a:cubicBezTo>
                <a:cubicBezTo>
                  <a:pt x="10037" y="5753"/>
                  <a:pt x="10109" y="5813"/>
                  <a:pt x="10216" y="5813"/>
                </a:cubicBezTo>
                <a:cubicBezTo>
                  <a:pt x="10335" y="5813"/>
                  <a:pt x="10430" y="5706"/>
                  <a:pt x="10406" y="5598"/>
                </a:cubicBezTo>
                <a:cubicBezTo>
                  <a:pt x="10192" y="3503"/>
                  <a:pt x="8430" y="1848"/>
                  <a:pt x="6299" y="1765"/>
                </a:cubicBezTo>
                <a:lnTo>
                  <a:pt x="6299" y="526"/>
                </a:lnTo>
                <a:cubicBezTo>
                  <a:pt x="6299" y="479"/>
                  <a:pt x="6322" y="443"/>
                  <a:pt x="6346" y="407"/>
                </a:cubicBezTo>
                <a:cubicBezTo>
                  <a:pt x="6382" y="360"/>
                  <a:pt x="6418" y="348"/>
                  <a:pt x="6477" y="348"/>
                </a:cubicBezTo>
                <a:close/>
                <a:moveTo>
                  <a:pt x="1477" y="5277"/>
                </a:moveTo>
                <a:lnTo>
                  <a:pt x="5870" y="6241"/>
                </a:lnTo>
                <a:lnTo>
                  <a:pt x="4667" y="10575"/>
                </a:lnTo>
                <a:cubicBezTo>
                  <a:pt x="2774" y="9980"/>
                  <a:pt x="1405" y="8206"/>
                  <a:pt x="1405" y="6110"/>
                </a:cubicBezTo>
                <a:cubicBezTo>
                  <a:pt x="1405" y="5825"/>
                  <a:pt x="1441" y="5539"/>
                  <a:pt x="1477" y="5277"/>
                </a:cubicBezTo>
                <a:close/>
                <a:moveTo>
                  <a:pt x="6215" y="6468"/>
                </a:moveTo>
                <a:lnTo>
                  <a:pt x="7549" y="7599"/>
                </a:lnTo>
                <a:lnTo>
                  <a:pt x="9132" y="8920"/>
                </a:lnTo>
                <a:lnTo>
                  <a:pt x="9573" y="9289"/>
                </a:lnTo>
                <a:cubicBezTo>
                  <a:pt x="8680" y="10266"/>
                  <a:pt x="7430" y="10813"/>
                  <a:pt x="6108" y="10813"/>
                </a:cubicBezTo>
                <a:cubicBezTo>
                  <a:pt x="5739" y="10813"/>
                  <a:pt x="5382" y="10766"/>
                  <a:pt x="5037" y="10694"/>
                </a:cubicBezTo>
                <a:lnTo>
                  <a:pt x="6215" y="6468"/>
                </a:lnTo>
                <a:close/>
                <a:moveTo>
                  <a:pt x="6429" y="1"/>
                </a:moveTo>
                <a:cubicBezTo>
                  <a:pt x="6297" y="1"/>
                  <a:pt x="6159" y="59"/>
                  <a:pt x="6060" y="157"/>
                </a:cubicBezTo>
                <a:cubicBezTo>
                  <a:pt x="5953" y="264"/>
                  <a:pt x="5882" y="407"/>
                  <a:pt x="5882" y="562"/>
                </a:cubicBezTo>
                <a:lnTo>
                  <a:pt x="5882" y="1038"/>
                </a:lnTo>
                <a:cubicBezTo>
                  <a:pt x="5084" y="1062"/>
                  <a:pt x="4310" y="1288"/>
                  <a:pt x="3620" y="1669"/>
                </a:cubicBezTo>
                <a:lnTo>
                  <a:pt x="3191" y="872"/>
                </a:lnTo>
                <a:cubicBezTo>
                  <a:pt x="3155" y="812"/>
                  <a:pt x="3084" y="764"/>
                  <a:pt x="3024" y="764"/>
                </a:cubicBezTo>
                <a:lnTo>
                  <a:pt x="393" y="764"/>
                </a:lnTo>
                <a:lnTo>
                  <a:pt x="393" y="443"/>
                </a:lnTo>
                <a:cubicBezTo>
                  <a:pt x="393" y="336"/>
                  <a:pt x="298" y="241"/>
                  <a:pt x="203" y="241"/>
                </a:cubicBezTo>
                <a:cubicBezTo>
                  <a:pt x="95" y="241"/>
                  <a:pt x="0" y="336"/>
                  <a:pt x="0" y="443"/>
                </a:cubicBezTo>
                <a:lnTo>
                  <a:pt x="0" y="1467"/>
                </a:lnTo>
                <a:cubicBezTo>
                  <a:pt x="0" y="1574"/>
                  <a:pt x="95" y="1657"/>
                  <a:pt x="203" y="1657"/>
                </a:cubicBezTo>
                <a:cubicBezTo>
                  <a:pt x="298" y="1657"/>
                  <a:pt x="393" y="1562"/>
                  <a:pt x="393" y="1467"/>
                </a:cubicBezTo>
                <a:lnTo>
                  <a:pt x="393" y="1157"/>
                </a:lnTo>
                <a:lnTo>
                  <a:pt x="2917" y="1157"/>
                </a:lnTo>
                <a:lnTo>
                  <a:pt x="3310" y="1872"/>
                </a:lnTo>
                <a:cubicBezTo>
                  <a:pt x="3024" y="2062"/>
                  <a:pt x="2762" y="2277"/>
                  <a:pt x="2501" y="2527"/>
                </a:cubicBezTo>
                <a:cubicBezTo>
                  <a:pt x="1548" y="3467"/>
                  <a:pt x="1036" y="4753"/>
                  <a:pt x="1036" y="6098"/>
                </a:cubicBezTo>
                <a:cubicBezTo>
                  <a:pt x="1036" y="8885"/>
                  <a:pt x="3310" y="11182"/>
                  <a:pt x="6120" y="11182"/>
                </a:cubicBezTo>
                <a:cubicBezTo>
                  <a:pt x="7573" y="11182"/>
                  <a:pt x="8918" y="10575"/>
                  <a:pt x="9882" y="9516"/>
                </a:cubicBezTo>
                <a:lnTo>
                  <a:pt x="10240" y="9813"/>
                </a:lnTo>
                <a:cubicBezTo>
                  <a:pt x="10347" y="9908"/>
                  <a:pt x="10466" y="9944"/>
                  <a:pt x="10597" y="9944"/>
                </a:cubicBezTo>
                <a:lnTo>
                  <a:pt x="10656" y="9944"/>
                </a:lnTo>
                <a:cubicBezTo>
                  <a:pt x="10811" y="9932"/>
                  <a:pt x="10942" y="9837"/>
                  <a:pt x="11037" y="9718"/>
                </a:cubicBezTo>
                <a:cubicBezTo>
                  <a:pt x="11823" y="8670"/>
                  <a:pt x="12228" y="7420"/>
                  <a:pt x="12228" y="6098"/>
                </a:cubicBezTo>
                <a:cubicBezTo>
                  <a:pt x="12228" y="2884"/>
                  <a:pt x="9692" y="205"/>
                  <a:pt x="6465" y="2"/>
                </a:cubicBezTo>
                <a:cubicBezTo>
                  <a:pt x="6453" y="1"/>
                  <a:pt x="6441" y="1"/>
                  <a:pt x="6429" y="1"/>
                </a:cubicBezTo>
                <a:close/>
              </a:path>
            </a:pathLst>
          </a:custGeom>
          <a:solidFill>
            <a:srgbClr val="CF6D5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51"/>
          <p:cNvSpPr/>
          <p:nvPr/>
        </p:nvSpPr>
        <p:spPr>
          <a:xfrm>
            <a:off x="-38250" y="1567950"/>
            <a:ext cx="7980900" cy="2007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" name="Google Shape;453;p51"/>
          <p:cNvSpPr txBox="1"/>
          <p:nvPr>
            <p:ph type="ctrTitle"/>
          </p:nvPr>
        </p:nvSpPr>
        <p:spPr>
          <a:xfrm rot="5400000">
            <a:off x="6390425" y="2143375"/>
            <a:ext cx="4241400" cy="82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Correlation Between Price and Features in Model: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454" name="Google Shape;454;p51"/>
          <p:cNvPicPr preferRelativeResize="0"/>
          <p:nvPr/>
        </p:nvPicPr>
        <p:blipFill rotWithShape="1">
          <a:blip r:embed="rId3">
            <a:alphaModFix/>
          </a:blip>
          <a:srcRect b="13920" l="26089" r="20829" t="34577"/>
          <a:stretch/>
        </p:blipFill>
        <p:spPr>
          <a:xfrm>
            <a:off x="291900" y="372325"/>
            <a:ext cx="7320599" cy="4357624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9" name="Google Shape;459;p52"/>
          <p:cNvPicPr preferRelativeResize="0"/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347100" y="243800"/>
            <a:ext cx="4224900" cy="4506150"/>
          </a:xfrm>
          <a:prstGeom prst="rect">
            <a:avLst/>
          </a:prstGeom>
          <a:noFill/>
          <a:ln>
            <a:noFill/>
          </a:ln>
        </p:spPr>
      </p:pic>
      <p:sp>
        <p:nvSpPr>
          <p:cNvPr id="460" name="Google Shape;460;p52"/>
          <p:cNvSpPr/>
          <p:nvPr/>
        </p:nvSpPr>
        <p:spPr>
          <a:xfrm rot="-5400000">
            <a:off x="6349650" y="643825"/>
            <a:ext cx="1057500" cy="3104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1" name="Google Shape;461;p52"/>
          <p:cNvSpPr txBox="1"/>
          <p:nvPr>
            <p:ph type="ctrTitle"/>
          </p:nvPr>
        </p:nvSpPr>
        <p:spPr>
          <a:xfrm>
            <a:off x="5432000" y="710675"/>
            <a:ext cx="2888100" cy="20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TAKE AWAY:</a:t>
            </a:r>
            <a:endParaRPr sz="2800">
              <a:solidFill>
                <a:schemeClr val="lt1"/>
              </a:solidFill>
            </a:endParaRPr>
          </a:p>
        </p:txBody>
      </p:sp>
      <p:sp>
        <p:nvSpPr>
          <p:cNvPr id="462" name="Google Shape;462;p52"/>
          <p:cNvSpPr txBox="1"/>
          <p:nvPr>
            <p:ph idx="1" type="subTitle"/>
          </p:nvPr>
        </p:nvSpPr>
        <p:spPr>
          <a:xfrm>
            <a:off x="5473950" y="2724625"/>
            <a:ext cx="2956500" cy="202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500"/>
              <a:buChar char="➔"/>
            </a:pPr>
            <a:r>
              <a:rPr lang="en" sz="1500">
                <a:solidFill>
                  <a:srgbClr val="666666"/>
                </a:solidFill>
              </a:rPr>
              <a:t>Linear Model can predict housing price within $151,997.79.  </a:t>
            </a:r>
            <a:endParaRPr sz="15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666666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500"/>
              <a:buChar char="➔"/>
            </a:pPr>
            <a:r>
              <a:rPr lang="en" sz="1500">
                <a:solidFill>
                  <a:srgbClr val="666666"/>
                </a:solidFill>
              </a:rPr>
              <a:t>This model uses view, grade, lot square footage, and waterfront visibility. </a:t>
            </a:r>
            <a:endParaRPr sz="1500">
              <a:solidFill>
                <a:srgbClr val="666666"/>
              </a:solidFill>
            </a:endParaRPr>
          </a:p>
        </p:txBody>
      </p:sp>
      <p:sp>
        <p:nvSpPr>
          <p:cNvPr id="463" name="Google Shape;463;p52"/>
          <p:cNvSpPr/>
          <p:nvPr/>
        </p:nvSpPr>
        <p:spPr>
          <a:xfrm rot="-5400000">
            <a:off x="6600" y="1660525"/>
            <a:ext cx="1057500" cy="1070700"/>
          </a:xfrm>
          <a:prstGeom prst="rect">
            <a:avLst/>
          </a:prstGeom>
          <a:gradFill>
            <a:gsLst>
              <a:gs pos="0">
                <a:srgbClr val="9ECFCB">
                  <a:alpha val="29019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35"/>
          <p:cNvPicPr preferRelativeResize="0"/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5381625" y="0"/>
            <a:ext cx="376237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35"/>
          <p:cNvSpPr/>
          <p:nvPr/>
        </p:nvSpPr>
        <p:spPr>
          <a:xfrm>
            <a:off x="4381500" y="1432475"/>
            <a:ext cx="2991000" cy="1988700"/>
          </a:xfrm>
          <a:prstGeom prst="rect">
            <a:avLst/>
          </a:prstGeom>
          <a:solidFill>
            <a:schemeClr val="accent3">
              <a:alpha val="584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35"/>
          <p:cNvSpPr txBox="1"/>
          <p:nvPr>
            <p:ph idx="1" type="subTitle"/>
          </p:nvPr>
        </p:nvSpPr>
        <p:spPr>
          <a:xfrm flipH="1">
            <a:off x="1667175" y="2154225"/>
            <a:ext cx="2503200" cy="117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Full-time data science student at Flatiron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35"/>
          <p:cNvSpPr txBox="1"/>
          <p:nvPr>
            <p:ph type="title"/>
          </p:nvPr>
        </p:nvSpPr>
        <p:spPr>
          <a:xfrm>
            <a:off x="672375" y="1432475"/>
            <a:ext cx="3498000" cy="89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BY: KRISTEN DAVIS</a:t>
            </a:r>
            <a:endParaRPr/>
          </a:p>
        </p:txBody>
      </p:sp>
      <p:sp>
        <p:nvSpPr>
          <p:cNvPr id="177" name="Google Shape;177;p35"/>
          <p:cNvSpPr/>
          <p:nvPr/>
        </p:nvSpPr>
        <p:spPr>
          <a:xfrm>
            <a:off x="0" y="1577400"/>
            <a:ext cx="362100" cy="1988700"/>
          </a:xfrm>
          <a:prstGeom prst="rect">
            <a:avLst/>
          </a:prstGeom>
          <a:solidFill>
            <a:schemeClr val="accent3">
              <a:alpha val="584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53"/>
          <p:cNvSpPr/>
          <p:nvPr/>
        </p:nvSpPr>
        <p:spPr>
          <a:xfrm>
            <a:off x="-38250" y="1567950"/>
            <a:ext cx="7980900" cy="2007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p53"/>
          <p:cNvSpPr txBox="1"/>
          <p:nvPr>
            <p:ph type="ctrTitle"/>
          </p:nvPr>
        </p:nvSpPr>
        <p:spPr>
          <a:xfrm rot="5400000">
            <a:off x="6390425" y="2143375"/>
            <a:ext cx="4241400" cy="82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Increase Grade &amp; Sq Footage to Increase Price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470" name="Google Shape;470;p53"/>
          <p:cNvSpPr txBox="1"/>
          <p:nvPr/>
        </p:nvSpPr>
        <p:spPr>
          <a:xfrm>
            <a:off x="5777825" y="1034225"/>
            <a:ext cx="1116900" cy="8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tamaran Thin"/>
                <a:ea typeface="Catamaran Thin"/>
                <a:cs typeface="Catamaran Thin"/>
                <a:sym typeface="Catamaran Thin"/>
              </a:rPr>
              <a:t>I</a:t>
            </a:r>
            <a:endParaRPr>
              <a:latin typeface="Catamaran Thin"/>
              <a:ea typeface="Catamaran Thin"/>
              <a:cs typeface="Catamaran Thin"/>
              <a:sym typeface="Catamaran Thin"/>
            </a:endParaRPr>
          </a:p>
        </p:txBody>
      </p:sp>
      <p:pic>
        <p:nvPicPr>
          <p:cNvPr id="471" name="Google Shape;471;p53"/>
          <p:cNvPicPr preferRelativeResize="0"/>
          <p:nvPr/>
        </p:nvPicPr>
        <p:blipFill rotWithShape="1">
          <a:blip r:embed="rId3">
            <a:alphaModFix/>
          </a:blip>
          <a:srcRect b="13118" l="25645" r="20364" t="37528"/>
          <a:stretch/>
        </p:blipFill>
        <p:spPr>
          <a:xfrm>
            <a:off x="234425" y="433375"/>
            <a:ext cx="7446349" cy="442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54"/>
          <p:cNvSpPr/>
          <p:nvPr/>
        </p:nvSpPr>
        <p:spPr>
          <a:xfrm>
            <a:off x="-13425" y="-13425"/>
            <a:ext cx="7409700" cy="5143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" name="Google Shape;477;p54"/>
          <p:cNvSpPr/>
          <p:nvPr/>
        </p:nvSpPr>
        <p:spPr>
          <a:xfrm>
            <a:off x="7396225" y="25"/>
            <a:ext cx="17385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78" name="Google Shape;478;p54"/>
          <p:cNvPicPr preferRelativeResize="0"/>
          <p:nvPr/>
        </p:nvPicPr>
        <p:blipFill rotWithShape="1">
          <a:blip r:embed="rId4">
            <a:alphaModFix amt="70000"/>
          </a:blip>
          <a:srcRect b="13042" l="0" r="0" t="1988"/>
          <a:stretch/>
        </p:blipFill>
        <p:spPr>
          <a:xfrm>
            <a:off x="-13425" y="-13425"/>
            <a:ext cx="7409700" cy="5156950"/>
          </a:xfrm>
          <a:prstGeom prst="rect">
            <a:avLst/>
          </a:prstGeom>
          <a:noFill/>
          <a:ln>
            <a:noFill/>
          </a:ln>
        </p:spPr>
      </p:pic>
      <p:sp>
        <p:nvSpPr>
          <p:cNvPr id="479" name="Google Shape;479;p54"/>
          <p:cNvSpPr/>
          <p:nvPr/>
        </p:nvSpPr>
        <p:spPr>
          <a:xfrm>
            <a:off x="720000" y="540000"/>
            <a:ext cx="3310200" cy="1568100"/>
          </a:xfrm>
          <a:prstGeom prst="rect">
            <a:avLst/>
          </a:prstGeom>
          <a:solidFill>
            <a:schemeClr val="accent1">
              <a:alpha val="61799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Google Shape;480;p54"/>
          <p:cNvSpPr txBox="1"/>
          <p:nvPr>
            <p:ph type="ctrTitle"/>
          </p:nvPr>
        </p:nvSpPr>
        <p:spPr>
          <a:xfrm>
            <a:off x="769725" y="1310050"/>
            <a:ext cx="34302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CONCLUSION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81" name="Google Shape;481;p54"/>
          <p:cNvSpPr txBox="1"/>
          <p:nvPr>
            <p:ph idx="2" type="title"/>
          </p:nvPr>
        </p:nvSpPr>
        <p:spPr>
          <a:xfrm rot="5400000">
            <a:off x="7142178" y="3570226"/>
            <a:ext cx="1738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04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55"/>
          <p:cNvSpPr txBox="1"/>
          <p:nvPr>
            <p:ph type="ctrTitle"/>
          </p:nvPr>
        </p:nvSpPr>
        <p:spPr>
          <a:xfrm rot="5400000">
            <a:off x="6735830" y="1595025"/>
            <a:ext cx="3481200" cy="100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TARGET BUY CRITERIA </a:t>
            </a:r>
            <a:endParaRPr/>
          </a:p>
        </p:txBody>
      </p:sp>
      <p:cxnSp>
        <p:nvCxnSpPr>
          <p:cNvPr id="487" name="Google Shape;487;p55"/>
          <p:cNvCxnSpPr/>
          <p:nvPr/>
        </p:nvCxnSpPr>
        <p:spPr>
          <a:xfrm rot="10800000">
            <a:off x="4175825" y="3039046"/>
            <a:ext cx="3587700" cy="1632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F6D5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8" name="Google Shape;488;p55"/>
          <p:cNvCxnSpPr/>
          <p:nvPr/>
        </p:nvCxnSpPr>
        <p:spPr>
          <a:xfrm flipH="1" rot="10800000">
            <a:off x="603828" y="3039046"/>
            <a:ext cx="3587700" cy="1632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5CC7D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9" name="Google Shape;489;p55"/>
          <p:cNvCxnSpPr/>
          <p:nvPr/>
        </p:nvCxnSpPr>
        <p:spPr>
          <a:xfrm flipH="1">
            <a:off x="4175825" y="356325"/>
            <a:ext cx="3587700" cy="1632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72B3A5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0" name="Google Shape;490;p55"/>
          <p:cNvCxnSpPr/>
          <p:nvPr/>
        </p:nvCxnSpPr>
        <p:spPr>
          <a:xfrm>
            <a:off x="603828" y="356325"/>
            <a:ext cx="3587700" cy="1632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B9462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1" name="Google Shape;491;p55"/>
          <p:cNvSpPr txBox="1"/>
          <p:nvPr/>
        </p:nvSpPr>
        <p:spPr>
          <a:xfrm>
            <a:off x="565388" y="999471"/>
            <a:ext cx="1591800" cy="34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Below or Minimum Code Grade</a:t>
            </a:r>
            <a:endParaRPr b="1" sz="160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92" name="Google Shape;492;p55"/>
          <p:cNvSpPr txBox="1"/>
          <p:nvPr/>
        </p:nvSpPr>
        <p:spPr>
          <a:xfrm>
            <a:off x="597216" y="3380377"/>
            <a:ext cx="1591800" cy="34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Within City Limits</a:t>
            </a:r>
            <a:endParaRPr b="1" sz="160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93" name="Google Shape;493;p55"/>
          <p:cNvSpPr txBox="1"/>
          <p:nvPr/>
        </p:nvSpPr>
        <p:spPr>
          <a:xfrm>
            <a:off x="6165250" y="792528"/>
            <a:ext cx="15918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Home Has Not Been Renovated</a:t>
            </a:r>
            <a:endParaRPr b="1" sz="1600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94" name="Google Shape;494;p55"/>
          <p:cNvSpPr txBox="1"/>
          <p:nvPr/>
        </p:nvSpPr>
        <p:spPr>
          <a:xfrm>
            <a:off x="6165325" y="3380374"/>
            <a:ext cx="1591800" cy="50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Poor Condition of Home</a:t>
            </a:r>
            <a:endParaRPr b="1" sz="160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95" name="Google Shape;495;p55"/>
          <p:cNvSpPr txBox="1"/>
          <p:nvPr/>
        </p:nvSpPr>
        <p:spPr>
          <a:xfrm>
            <a:off x="597216" y="1606415"/>
            <a:ext cx="15918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Grade 6 or below on the county grading scale of 0-13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6" name="Google Shape;496;p55"/>
          <p:cNvSpPr txBox="1"/>
          <p:nvPr/>
        </p:nvSpPr>
        <p:spPr>
          <a:xfrm>
            <a:off x="6133286" y="1239219"/>
            <a:ext cx="1591800" cy="69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Home does not indicate extensive renovations 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7" name="Google Shape;497;p55"/>
          <p:cNvSpPr txBox="1"/>
          <p:nvPr/>
        </p:nvSpPr>
        <p:spPr>
          <a:xfrm>
            <a:off x="6165075" y="3970127"/>
            <a:ext cx="15918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Grade 3 or below on the county grading scale 0f 1 - 6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l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8" name="Google Shape;498;p55"/>
          <p:cNvSpPr txBox="1"/>
          <p:nvPr/>
        </p:nvSpPr>
        <p:spPr>
          <a:xfrm>
            <a:off x="565375" y="436513"/>
            <a:ext cx="535500" cy="34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B9462C"/>
                </a:solidFill>
                <a:latin typeface="Fira Sans"/>
                <a:ea typeface="Fira Sans"/>
                <a:cs typeface="Fira Sans"/>
                <a:sym typeface="Fira Sans"/>
              </a:rPr>
              <a:t>01</a:t>
            </a:r>
            <a:endParaRPr b="1" sz="2400">
              <a:solidFill>
                <a:srgbClr val="B9462C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99" name="Google Shape;499;p55"/>
          <p:cNvSpPr txBox="1"/>
          <p:nvPr/>
        </p:nvSpPr>
        <p:spPr>
          <a:xfrm>
            <a:off x="7221606" y="436513"/>
            <a:ext cx="535500" cy="34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72B3A5"/>
                </a:solidFill>
                <a:latin typeface="Fira Sans"/>
                <a:ea typeface="Fira Sans"/>
                <a:cs typeface="Fira Sans"/>
                <a:sym typeface="Fira Sans"/>
              </a:rPr>
              <a:t>02</a:t>
            </a:r>
            <a:endParaRPr b="1" sz="2400">
              <a:solidFill>
                <a:srgbClr val="72B3A5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500" name="Google Shape;500;p55"/>
          <p:cNvSpPr txBox="1"/>
          <p:nvPr/>
        </p:nvSpPr>
        <p:spPr>
          <a:xfrm>
            <a:off x="603654" y="3038931"/>
            <a:ext cx="535500" cy="34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5CC7D1"/>
                </a:solidFill>
                <a:latin typeface="Fira Sans"/>
                <a:ea typeface="Fira Sans"/>
                <a:cs typeface="Fira Sans"/>
                <a:sym typeface="Fira Sans"/>
              </a:rPr>
              <a:t>03</a:t>
            </a:r>
            <a:endParaRPr b="1" sz="2400">
              <a:solidFill>
                <a:srgbClr val="5CC7D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501" name="Google Shape;501;p55"/>
          <p:cNvSpPr txBox="1"/>
          <p:nvPr/>
        </p:nvSpPr>
        <p:spPr>
          <a:xfrm>
            <a:off x="7221606" y="3038931"/>
            <a:ext cx="535500" cy="34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CF6D57"/>
                </a:solidFill>
                <a:latin typeface="Fira Sans"/>
                <a:ea typeface="Fira Sans"/>
                <a:cs typeface="Fira Sans"/>
                <a:sym typeface="Fira Sans"/>
              </a:rPr>
              <a:t>04</a:t>
            </a:r>
            <a:endParaRPr b="1" sz="2400">
              <a:solidFill>
                <a:srgbClr val="CF6D57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502" name="Google Shape;502;p55"/>
          <p:cNvSpPr txBox="1"/>
          <p:nvPr/>
        </p:nvSpPr>
        <p:spPr>
          <a:xfrm>
            <a:off x="597216" y="3726832"/>
            <a:ext cx="1591800" cy="69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Home falls within the city border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3" name="Google Shape;503;p55"/>
          <p:cNvSpPr/>
          <p:nvPr/>
        </p:nvSpPr>
        <p:spPr>
          <a:xfrm>
            <a:off x="2403975" y="2220286"/>
            <a:ext cx="1720611" cy="596745"/>
          </a:xfrm>
          <a:custGeom>
            <a:rect b="b" l="l" r="r" t="t"/>
            <a:pathLst>
              <a:path extrusionOk="0" h="9842" w="39362">
                <a:moveTo>
                  <a:pt x="15478" y="1"/>
                </a:moveTo>
                <a:cubicBezTo>
                  <a:pt x="12276" y="1"/>
                  <a:pt x="9440" y="1502"/>
                  <a:pt x="7639" y="3837"/>
                </a:cubicBezTo>
                <a:cubicBezTo>
                  <a:pt x="7172" y="3737"/>
                  <a:pt x="6705" y="3670"/>
                  <a:pt x="6205" y="3670"/>
                </a:cubicBezTo>
                <a:cubicBezTo>
                  <a:pt x="2769" y="3670"/>
                  <a:pt x="0" y="6439"/>
                  <a:pt x="0" y="9841"/>
                </a:cubicBezTo>
                <a:lnTo>
                  <a:pt x="39362" y="9841"/>
                </a:lnTo>
                <a:cubicBezTo>
                  <a:pt x="39362" y="7673"/>
                  <a:pt x="37594" y="5905"/>
                  <a:pt x="35425" y="5905"/>
                </a:cubicBezTo>
                <a:cubicBezTo>
                  <a:pt x="34425" y="5905"/>
                  <a:pt x="33524" y="6305"/>
                  <a:pt x="32824" y="6906"/>
                </a:cubicBezTo>
                <a:cubicBezTo>
                  <a:pt x="31789" y="4971"/>
                  <a:pt x="29721" y="3670"/>
                  <a:pt x="27386" y="3670"/>
                </a:cubicBezTo>
                <a:cubicBezTo>
                  <a:pt x="26085" y="3670"/>
                  <a:pt x="24885" y="4070"/>
                  <a:pt x="23884" y="4738"/>
                </a:cubicBezTo>
                <a:cubicBezTo>
                  <a:pt x="22183" y="1902"/>
                  <a:pt x="19047" y="1"/>
                  <a:pt x="15478" y="1"/>
                </a:cubicBez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p55"/>
          <p:cNvSpPr/>
          <p:nvPr/>
        </p:nvSpPr>
        <p:spPr>
          <a:xfrm>
            <a:off x="5219970" y="2477083"/>
            <a:ext cx="372141" cy="1744920"/>
          </a:xfrm>
          <a:custGeom>
            <a:rect b="b" l="l" r="r" t="t"/>
            <a:pathLst>
              <a:path extrusionOk="0" h="24585" w="7273">
                <a:moveTo>
                  <a:pt x="3637" y="1"/>
                </a:moveTo>
                <a:cubicBezTo>
                  <a:pt x="1635" y="1"/>
                  <a:pt x="1" y="1602"/>
                  <a:pt x="1" y="3637"/>
                </a:cubicBezTo>
                <a:lnTo>
                  <a:pt x="1" y="13110"/>
                </a:lnTo>
                <a:cubicBezTo>
                  <a:pt x="1" y="14911"/>
                  <a:pt x="1302" y="16412"/>
                  <a:pt x="3003" y="16713"/>
                </a:cubicBezTo>
                <a:lnTo>
                  <a:pt x="3003" y="24585"/>
                </a:lnTo>
                <a:lnTo>
                  <a:pt x="4270" y="24585"/>
                </a:lnTo>
                <a:lnTo>
                  <a:pt x="4270" y="16713"/>
                </a:lnTo>
                <a:cubicBezTo>
                  <a:pt x="5972" y="16412"/>
                  <a:pt x="7272" y="14911"/>
                  <a:pt x="7272" y="13110"/>
                </a:cubicBezTo>
                <a:lnTo>
                  <a:pt x="7272" y="3637"/>
                </a:lnTo>
                <a:cubicBezTo>
                  <a:pt x="7272" y="1602"/>
                  <a:pt x="5671" y="1"/>
                  <a:pt x="3637" y="1"/>
                </a:cubicBezTo>
                <a:close/>
              </a:path>
            </a:pathLst>
          </a:custGeom>
          <a:solidFill>
            <a:srgbClr val="BCB7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55"/>
          <p:cNvSpPr/>
          <p:nvPr/>
        </p:nvSpPr>
        <p:spPr>
          <a:xfrm>
            <a:off x="4962234" y="2477083"/>
            <a:ext cx="372141" cy="1744920"/>
          </a:xfrm>
          <a:custGeom>
            <a:rect b="b" l="l" r="r" t="t"/>
            <a:pathLst>
              <a:path extrusionOk="0" h="24585" w="7273">
                <a:moveTo>
                  <a:pt x="3637" y="1"/>
                </a:moveTo>
                <a:cubicBezTo>
                  <a:pt x="1635" y="1"/>
                  <a:pt x="1" y="1602"/>
                  <a:pt x="1" y="3637"/>
                </a:cubicBezTo>
                <a:lnTo>
                  <a:pt x="1" y="13110"/>
                </a:lnTo>
                <a:cubicBezTo>
                  <a:pt x="1" y="14911"/>
                  <a:pt x="1302" y="16412"/>
                  <a:pt x="3003" y="16713"/>
                </a:cubicBezTo>
                <a:lnTo>
                  <a:pt x="3003" y="24585"/>
                </a:lnTo>
                <a:lnTo>
                  <a:pt x="4270" y="24585"/>
                </a:lnTo>
                <a:lnTo>
                  <a:pt x="4270" y="16713"/>
                </a:lnTo>
                <a:cubicBezTo>
                  <a:pt x="5972" y="16412"/>
                  <a:pt x="7273" y="14911"/>
                  <a:pt x="7273" y="13110"/>
                </a:cubicBezTo>
                <a:lnTo>
                  <a:pt x="7273" y="3637"/>
                </a:lnTo>
                <a:cubicBezTo>
                  <a:pt x="7273" y="1602"/>
                  <a:pt x="5638" y="1"/>
                  <a:pt x="3637" y="1"/>
                </a:cubicBezTo>
                <a:close/>
              </a:path>
            </a:pathLst>
          </a:custGeom>
          <a:solidFill>
            <a:srgbClr val="72B3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p55"/>
          <p:cNvSpPr/>
          <p:nvPr/>
        </p:nvSpPr>
        <p:spPr>
          <a:xfrm>
            <a:off x="3301317" y="740112"/>
            <a:ext cx="1719678" cy="3484874"/>
          </a:xfrm>
          <a:custGeom>
            <a:rect b="b" l="l" r="r" t="t"/>
            <a:pathLst>
              <a:path extrusionOk="0" h="39963" w="27354">
                <a:moveTo>
                  <a:pt x="13677" y="0"/>
                </a:moveTo>
                <a:lnTo>
                  <a:pt x="0" y="12743"/>
                </a:lnTo>
                <a:lnTo>
                  <a:pt x="0" y="39962"/>
                </a:lnTo>
                <a:lnTo>
                  <a:pt x="27353" y="39962"/>
                </a:lnTo>
                <a:lnTo>
                  <a:pt x="27353" y="12743"/>
                </a:lnTo>
                <a:lnTo>
                  <a:pt x="13677" y="0"/>
                </a:lnTo>
                <a:close/>
              </a:path>
            </a:pathLst>
          </a:custGeom>
          <a:solidFill>
            <a:srgbClr val="BCB7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" name="Google Shape;507;p55"/>
          <p:cNvSpPr/>
          <p:nvPr/>
        </p:nvSpPr>
        <p:spPr>
          <a:xfrm>
            <a:off x="3116800" y="577218"/>
            <a:ext cx="2088710" cy="1480698"/>
          </a:xfrm>
          <a:custGeom>
            <a:rect b="b" l="l" r="r" t="t"/>
            <a:pathLst>
              <a:path extrusionOk="0" h="16980" w="33224">
                <a:moveTo>
                  <a:pt x="16612" y="0"/>
                </a:moveTo>
                <a:lnTo>
                  <a:pt x="0" y="14878"/>
                </a:lnTo>
                <a:lnTo>
                  <a:pt x="1868" y="16979"/>
                </a:lnTo>
                <a:lnTo>
                  <a:pt x="16612" y="3770"/>
                </a:lnTo>
                <a:lnTo>
                  <a:pt x="31322" y="16979"/>
                </a:lnTo>
                <a:lnTo>
                  <a:pt x="33224" y="14878"/>
                </a:lnTo>
                <a:lnTo>
                  <a:pt x="16612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8" name="Google Shape;508;p55"/>
          <p:cNvSpPr/>
          <p:nvPr/>
        </p:nvSpPr>
        <p:spPr>
          <a:xfrm>
            <a:off x="3620055" y="3270803"/>
            <a:ext cx="304153" cy="954170"/>
          </a:xfrm>
          <a:custGeom>
            <a:rect b="b" l="l" r="r" t="t"/>
            <a:pathLst>
              <a:path extrusionOk="0" h="10942" w="4838">
                <a:moveTo>
                  <a:pt x="1" y="0"/>
                </a:moveTo>
                <a:lnTo>
                  <a:pt x="1" y="10941"/>
                </a:lnTo>
                <a:lnTo>
                  <a:pt x="4838" y="10941"/>
                </a:lnTo>
                <a:lnTo>
                  <a:pt x="4838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9" name="Google Shape;509;p55"/>
          <p:cNvSpPr/>
          <p:nvPr/>
        </p:nvSpPr>
        <p:spPr>
          <a:xfrm>
            <a:off x="4119160" y="3270803"/>
            <a:ext cx="648101" cy="625416"/>
          </a:xfrm>
          <a:custGeom>
            <a:rect b="b" l="l" r="r" t="t"/>
            <a:pathLst>
              <a:path extrusionOk="0" h="7172" w="10309">
                <a:moveTo>
                  <a:pt x="1" y="0"/>
                </a:moveTo>
                <a:lnTo>
                  <a:pt x="1" y="7172"/>
                </a:lnTo>
                <a:lnTo>
                  <a:pt x="10308" y="7172"/>
                </a:lnTo>
                <a:lnTo>
                  <a:pt x="10308" y="0"/>
                </a:lnTo>
                <a:close/>
              </a:path>
            </a:pathLst>
          </a:custGeom>
          <a:solidFill>
            <a:srgbClr val="B946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" name="Google Shape;510;p55"/>
          <p:cNvSpPr/>
          <p:nvPr/>
        </p:nvSpPr>
        <p:spPr>
          <a:xfrm>
            <a:off x="3542476" y="2319603"/>
            <a:ext cx="213938" cy="730147"/>
          </a:xfrm>
          <a:custGeom>
            <a:rect b="b" l="l" r="r" t="t"/>
            <a:pathLst>
              <a:path extrusionOk="0" h="8373" w="3403">
                <a:moveTo>
                  <a:pt x="1" y="0"/>
                </a:moveTo>
                <a:lnTo>
                  <a:pt x="1" y="8373"/>
                </a:lnTo>
                <a:lnTo>
                  <a:pt x="3403" y="8373"/>
                </a:lnTo>
                <a:lnTo>
                  <a:pt x="340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" name="Google Shape;511;p55"/>
          <p:cNvSpPr/>
          <p:nvPr/>
        </p:nvSpPr>
        <p:spPr>
          <a:xfrm>
            <a:off x="3905285" y="2319603"/>
            <a:ext cx="213938" cy="730147"/>
          </a:xfrm>
          <a:custGeom>
            <a:rect b="b" l="l" r="r" t="t"/>
            <a:pathLst>
              <a:path extrusionOk="0" h="8373" w="3403">
                <a:moveTo>
                  <a:pt x="0" y="0"/>
                </a:moveTo>
                <a:lnTo>
                  <a:pt x="0" y="8373"/>
                </a:lnTo>
                <a:lnTo>
                  <a:pt x="3403" y="8373"/>
                </a:lnTo>
                <a:lnTo>
                  <a:pt x="340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55"/>
          <p:cNvSpPr/>
          <p:nvPr/>
        </p:nvSpPr>
        <p:spPr>
          <a:xfrm>
            <a:off x="4268093" y="2319603"/>
            <a:ext cx="213938" cy="730147"/>
          </a:xfrm>
          <a:custGeom>
            <a:rect b="b" l="l" r="r" t="t"/>
            <a:pathLst>
              <a:path extrusionOk="0" h="8373" w="3403">
                <a:moveTo>
                  <a:pt x="0" y="0"/>
                </a:moveTo>
                <a:lnTo>
                  <a:pt x="0" y="8373"/>
                </a:lnTo>
                <a:lnTo>
                  <a:pt x="3403" y="8373"/>
                </a:lnTo>
                <a:lnTo>
                  <a:pt x="340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p55"/>
          <p:cNvSpPr/>
          <p:nvPr/>
        </p:nvSpPr>
        <p:spPr>
          <a:xfrm>
            <a:off x="4632976" y="2319603"/>
            <a:ext cx="213938" cy="730147"/>
          </a:xfrm>
          <a:custGeom>
            <a:rect b="b" l="l" r="r" t="t"/>
            <a:pathLst>
              <a:path extrusionOk="0" h="8373" w="3403">
                <a:moveTo>
                  <a:pt x="0" y="0"/>
                </a:moveTo>
                <a:lnTo>
                  <a:pt x="0" y="8373"/>
                </a:lnTo>
                <a:lnTo>
                  <a:pt x="3403" y="8373"/>
                </a:lnTo>
                <a:lnTo>
                  <a:pt x="340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" name="Google Shape;514;p55"/>
          <p:cNvSpPr/>
          <p:nvPr/>
        </p:nvSpPr>
        <p:spPr>
          <a:xfrm>
            <a:off x="3982863" y="1508013"/>
            <a:ext cx="367020" cy="509175"/>
          </a:xfrm>
          <a:custGeom>
            <a:rect b="b" l="l" r="r" t="t"/>
            <a:pathLst>
              <a:path extrusionOk="0" h="5839" w="5838">
                <a:moveTo>
                  <a:pt x="2936" y="1"/>
                </a:moveTo>
                <a:cubicBezTo>
                  <a:pt x="1335" y="1"/>
                  <a:pt x="1" y="1302"/>
                  <a:pt x="1" y="2903"/>
                </a:cubicBezTo>
                <a:cubicBezTo>
                  <a:pt x="1" y="4537"/>
                  <a:pt x="1335" y="5838"/>
                  <a:pt x="2936" y="5838"/>
                </a:cubicBezTo>
                <a:cubicBezTo>
                  <a:pt x="4537" y="5838"/>
                  <a:pt x="5838" y="4537"/>
                  <a:pt x="5838" y="2903"/>
                </a:cubicBezTo>
                <a:cubicBezTo>
                  <a:pt x="5838" y="1302"/>
                  <a:pt x="4537" y="1"/>
                  <a:pt x="2936" y="1"/>
                </a:cubicBezTo>
                <a:close/>
              </a:path>
            </a:pathLst>
          </a:custGeom>
          <a:solidFill>
            <a:srgbClr val="B946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p55"/>
          <p:cNvSpPr/>
          <p:nvPr/>
        </p:nvSpPr>
        <p:spPr>
          <a:xfrm>
            <a:off x="3542476" y="2863569"/>
            <a:ext cx="213938" cy="186177"/>
          </a:xfrm>
          <a:custGeom>
            <a:rect b="b" l="l" r="r" t="t"/>
            <a:pathLst>
              <a:path extrusionOk="0" h="2135" w="3403">
                <a:moveTo>
                  <a:pt x="1" y="0"/>
                </a:moveTo>
                <a:lnTo>
                  <a:pt x="1" y="2135"/>
                </a:lnTo>
                <a:lnTo>
                  <a:pt x="3403" y="2135"/>
                </a:lnTo>
                <a:lnTo>
                  <a:pt x="3403" y="0"/>
                </a:lnTo>
                <a:close/>
              </a:path>
            </a:pathLst>
          </a:custGeom>
          <a:solidFill>
            <a:srgbClr val="B946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6" name="Google Shape;516;p55"/>
          <p:cNvSpPr/>
          <p:nvPr/>
        </p:nvSpPr>
        <p:spPr>
          <a:xfrm>
            <a:off x="3905285" y="2863569"/>
            <a:ext cx="213938" cy="186177"/>
          </a:xfrm>
          <a:custGeom>
            <a:rect b="b" l="l" r="r" t="t"/>
            <a:pathLst>
              <a:path extrusionOk="0" h="2135" w="3403">
                <a:moveTo>
                  <a:pt x="0" y="0"/>
                </a:moveTo>
                <a:lnTo>
                  <a:pt x="0" y="2135"/>
                </a:lnTo>
                <a:lnTo>
                  <a:pt x="3403" y="2135"/>
                </a:lnTo>
                <a:lnTo>
                  <a:pt x="3403" y="0"/>
                </a:lnTo>
                <a:close/>
              </a:path>
            </a:pathLst>
          </a:custGeom>
          <a:solidFill>
            <a:srgbClr val="B946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" name="Google Shape;517;p55"/>
          <p:cNvSpPr/>
          <p:nvPr/>
        </p:nvSpPr>
        <p:spPr>
          <a:xfrm>
            <a:off x="4268093" y="2863569"/>
            <a:ext cx="213938" cy="186177"/>
          </a:xfrm>
          <a:custGeom>
            <a:rect b="b" l="l" r="r" t="t"/>
            <a:pathLst>
              <a:path extrusionOk="0" h="2135" w="3403">
                <a:moveTo>
                  <a:pt x="0" y="0"/>
                </a:moveTo>
                <a:lnTo>
                  <a:pt x="0" y="2135"/>
                </a:lnTo>
                <a:lnTo>
                  <a:pt x="3403" y="2135"/>
                </a:lnTo>
                <a:lnTo>
                  <a:pt x="3403" y="0"/>
                </a:lnTo>
                <a:close/>
              </a:path>
            </a:pathLst>
          </a:custGeom>
          <a:solidFill>
            <a:srgbClr val="B946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8" name="Google Shape;518;p55"/>
          <p:cNvSpPr/>
          <p:nvPr/>
        </p:nvSpPr>
        <p:spPr>
          <a:xfrm>
            <a:off x="4632976" y="2863569"/>
            <a:ext cx="213938" cy="186177"/>
          </a:xfrm>
          <a:custGeom>
            <a:rect b="b" l="l" r="r" t="t"/>
            <a:pathLst>
              <a:path extrusionOk="0" h="2135" w="3403">
                <a:moveTo>
                  <a:pt x="0" y="0"/>
                </a:moveTo>
                <a:lnTo>
                  <a:pt x="0" y="2135"/>
                </a:lnTo>
                <a:lnTo>
                  <a:pt x="3403" y="2135"/>
                </a:lnTo>
                <a:lnTo>
                  <a:pt x="3403" y="0"/>
                </a:lnTo>
                <a:close/>
              </a:path>
            </a:pathLst>
          </a:custGeom>
          <a:solidFill>
            <a:srgbClr val="B946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9" name="Google Shape;519;p55"/>
          <p:cNvSpPr/>
          <p:nvPr/>
        </p:nvSpPr>
        <p:spPr>
          <a:xfrm>
            <a:off x="2643356" y="4224960"/>
            <a:ext cx="3046103" cy="446690"/>
          </a:xfrm>
          <a:custGeom>
            <a:rect b="b" l="l" r="r" t="t"/>
            <a:pathLst>
              <a:path extrusionOk="0" h="7172" w="10309">
                <a:moveTo>
                  <a:pt x="1" y="0"/>
                </a:moveTo>
                <a:lnTo>
                  <a:pt x="1" y="7172"/>
                </a:lnTo>
                <a:lnTo>
                  <a:pt x="10308" y="7172"/>
                </a:lnTo>
                <a:lnTo>
                  <a:pt x="10308" y="0"/>
                </a:lnTo>
                <a:close/>
              </a:path>
            </a:pathLst>
          </a:custGeom>
          <a:solidFill>
            <a:srgbClr val="89765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" name="Google Shape;520;p55"/>
          <p:cNvSpPr/>
          <p:nvPr/>
        </p:nvSpPr>
        <p:spPr>
          <a:xfrm>
            <a:off x="7756875" y="356322"/>
            <a:ext cx="159300" cy="4315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" name="Google Shape;521;p55"/>
          <p:cNvSpPr/>
          <p:nvPr/>
        </p:nvSpPr>
        <p:spPr>
          <a:xfrm>
            <a:off x="444525" y="356325"/>
            <a:ext cx="159300" cy="4315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56"/>
          <p:cNvSpPr/>
          <p:nvPr/>
        </p:nvSpPr>
        <p:spPr>
          <a:xfrm>
            <a:off x="-13425" y="-13425"/>
            <a:ext cx="7409700" cy="5143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7" name="Google Shape;527;p56"/>
          <p:cNvSpPr/>
          <p:nvPr/>
        </p:nvSpPr>
        <p:spPr>
          <a:xfrm>
            <a:off x="7396225" y="25"/>
            <a:ext cx="17385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28" name="Google Shape;528;p56"/>
          <p:cNvPicPr preferRelativeResize="0"/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-13425" y="25"/>
            <a:ext cx="7409700" cy="5130050"/>
          </a:xfrm>
          <a:prstGeom prst="rect">
            <a:avLst/>
          </a:prstGeom>
          <a:noFill/>
          <a:ln>
            <a:noFill/>
          </a:ln>
        </p:spPr>
      </p:pic>
      <p:sp>
        <p:nvSpPr>
          <p:cNvPr id="529" name="Google Shape;529;p56"/>
          <p:cNvSpPr/>
          <p:nvPr/>
        </p:nvSpPr>
        <p:spPr>
          <a:xfrm>
            <a:off x="720000" y="540000"/>
            <a:ext cx="3310200" cy="1568100"/>
          </a:xfrm>
          <a:prstGeom prst="rect">
            <a:avLst/>
          </a:prstGeom>
          <a:solidFill>
            <a:schemeClr val="accent1">
              <a:alpha val="61799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0" name="Google Shape;530;p56"/>
          <p:cNvSpPr txBox="1"/>
          <p:nvPr>
            <p:ph type="ctrTitle"/>
          </p:nvPr>
        </p:nvSpPr>
        <p:spPr>
          <a:xfrm>
            <a:off x="769725" y="1310050"/>
            <a:ext cx="34302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FUTURE WORK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31" name="Google Shape;531;p56"/>
          <p:cNvSpPr txBox="1"/>
          <p:nvPr>
            <p:ph idx="2" type="title"/>
          </p:nvPr>
        </p:nvSpPr>
        <p:spPr>
          <a:xfrm rot="5400000">
            <a:off x="7142178" y="3570226"/>
            <a:ext cx="1738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05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57"/>
          <p:cNvSpPr/>
          <p:nvPr/>
        </p:nvSpPr>
        <p:spPr>
          <a:xfrm rot="5400000">
            <a:off x="2244038" y="2393338"/>
            <a:ext cx="1574400" cy="2058575"/>
          </a:xfrm>
          <a:prstGeom prst="flowChartOffpageConnector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7" name="Google Shape;537;p57"/>
          <p:cNvSpPr/>
          <p:nvPr/>
        </p:nvSpPr>
        <p:spPr>
          <a:xfrm flipH="1" rot="-5400000">
            <a:off x="4398349" y="733025"/>
            <a:ext cx="1574400" cy="2084200"/>
          </a:xfrm>
          <a:prstGeom prst="flowChartOffpageConnector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8" name="Google Shape;538;p57"/>
          <p:cNvSpPr/>
          <p:nvPr/>
        </p:nvSpPr>
        <p:spPr>
          <a:xfrm flipH="1" rot="-5400000">
            <a:off x="4398349" y="2380525"/>
            <a:ext cx="1574400" cy="2084200"/>
          </a:xfrm>
          <a:prstGeom prst="flowChartOffpageConnector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p57"/>
          <p:cNvSpPr txBox="1"/>
          <p:nvPr>
            <p:ph type="ctrTitle"/>
          </p:nvPr>
        </p:nvSpPr>
        <p:spPr>
          <a:xfrm rot="5400000">
            <a:off x="7083000" y="1450825"/>
            <a:ext cx="2522400" cy="4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PROJECTS</a:t>
            </a:r>
            <a:endParaRPr/>
          </a:p>
        </p:txBody>
      </p:sp>
      <p:sp>
        <p:nvSpPr>
          <p:cNvPr id="540" name="Google Shape;540;p57"/>
          <p:cNvSpPr/>
          <p:nvPr/>
        </p:nvSpPr>
        <p:spPr>
          <a:xfrm rot="5400000">
            <a:off x="2244038" y="745838"/>
            <a:ext cx="1574400" cy="2058575"/>
          </a:xfrm>
          <a:prstGeom prst="flowChartOffpageConnector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p57"/>
          <p:cNvSpPr txBox="1"/>
          <p:nvPr>
            <p:ph idx="4294967295" type="ctrTitle"/>
          </p:nvPr>
        </p:nvSpPr>
        <p:spPr>
          <a:xfrm>
            <a:off x="2601550" y="1072400"/>
            <a:ext cx="1323300" cy="52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</a:rPr>
              <a:t>NEW DATA</a:t>
            </a:r>
            <a:endParaRPr sz="1400">
              <a:solidFill>
                <a:schemeClr val="lt1"/>
              </a:solidFill>
            </a:endParaRPr>
          </a:p>
        </p:txBody>
      </p:sp>
      <p:sp>
        <p:nvSpPr>
          <p:cNvPr id="542" name="Google Shape;542;p57"/>
          <p:cNvSpPr txBox="1"/>
          <p:nvPr>
            <p:ph idx="4294967295" type="ctrTitle"/>
          </p:nvPr>
        </p:nvSpPr>
        <p:spPr>
          <a:xfrm>
            <a:off x="2566601" y="3507650"/>
            <a:ext cx="1323300" cy="3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</a:rPr>
              <a:t>MODEL REFINEMENT</a:t>
            </a:r>
            <a:endParaRPr sz="1400">
              <a:solidFill>
                <a:schemeClr val="lt1"/>
              </a:solidFill>
            </a:endParaRPr>
          </a:p>
        </p:txBody>
      </p:sp>
      <p:sp>
        <p:nvSpPr>
          <p:cNvPr id="543" name="Google Shape;543;p57"/>
          <p:cNvSpPr txBox="1"/>
          <p:nvPr>
            <p:ph idx="4294967295" type="ctrTitle"/>
          </p:nvPr>
        </p:nvSpPr>
        <p:spPr>
          <a:xfrm>
            <a:off x="4323049" y="1072400"/>
            <a:ext cx="1486800" cy="3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</a:rPr>
              <a:t>A/B TESTING</a:t>
            </a:r>
            <a:endParaRPr sz="1400">
              <a:solidFill>
                <a:schemeClr val="lt1"/>
              </a:solidFill>
            </a:endParaRPr>
          </a:p>
        </p:txBody>
      </p:sp>
      <p:sp>
        <p:nvSpPr>
          <p:cNvPr id="544" name="Google Shape;544;p57"/>
          <p:cNvSpPr txBox="1"/>
          <p:nvPr>
            <p:ph idx="4294967295" type="ctrTitle"/>
          </p:nvPr>
        </p:nvSpPr>
        <p:spPr>
          <a:xfrm>
            <a:off x="4323050" y="3545900"/>
            <a:ext cx="1647900" cy="52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GEOGRAPHIC CONSIDERATIONS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545" name="Google Shape;545;p57"/>
          <p:cNvSpPr txBox="1"/>
          <p:nvPr>
            <p:ph idx="4294967295" type="subTitle"/>
          </p:nvPr>
        </p:nvSpPr>
        <p:spPr>
          <a:xfrm flipH="1">
            <a:off x="4288100" y="1457300"/>
            <a:ext cx="1323300" cy="7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>
                <a:solidFill>
                  <a:schemeClr val="lt1"/>
                </a:solidFill>
              </a:rPr>
              <a:t>Look at the </a:t>
            </a:r>
            <a:r>
              <a:rPr lang="en" sz="1000">
                <a:solidFill>
                  <a:schemeClr val="lt1"/>
                </a:solidFill>
              </a:rPr>
              <a:t>effect</a:t>
            </a:r>
            <a:r>
              <a:rPr lang="en" sz="1000">
                <a:solidFill>
                  <a:schemeClr val="lt1"/>
                </a:solidFill>
              </a:rPr>
              <a:t> of an additional bedroom or bathroom on price</a:t>
            </a:r>
            <a:endParaRPr sz="1000">
              <a:solidFill>
                <a:schemeClr val="lt1"/>
              </a:solidFill>
            </a:endParaRPr>
          </a:p>
        </p:txBody>
      </p:sp>
      <p:sp>
        <p:nvSpPr>
          <p:cNvPr id="546" name="Google Shape;546;p57"/>
          <p:cNvSpPr txBox="1"/>
          <p:nvPr>
            <p:ph idx="4294967295" type="subTitle"/>
          </p:nvPr>
        </p:nvSpPr>
        <p:spPr>
          <a:xfrm flipH="1">
            <a:off x="4288100" y="2928204"/>
            <a:ext cx="1323300" cy="7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>
                <a:solidFill>
                  <a:schemeClr val="lt1"/>
                </a:solidFill>
              </a:rPr>
              <a:t>Map </a:t>
            </a:r>
            <a:r>
              <a:rPr lang="en" sz="1000">
                <a:solidFill>
                  <a:schemeClr val="lt1"/>
                </a:solidFill>
              </a:rPr>
              <a:t>demographic</a:t>
            </a:r>
            <a:r>
              <a:rPr lang="en" sz="1000">
                <a:solidFill>
                  <a:schemeClr val="lt1"/>
                </a:solidFill>
              </a:rPr>
              <a:t> </a:t>
            </a:r>
            <a:r>
              <a:rPr lang="en" sz="1000">
                <a:solidFill>
                  <a:schemeClr val="lt1"/>
                </a:solidFill>
              </a:rPr>
              <a:t>information</a:t>
            </a:r>
            <a:r>
              <a:rPr lang="en" sz="1000">
                <a:solidFill>
                  <a:schemeClr val="lt1"/>
                </a:solidFill>
              </a:rPr>
              <a:t> with </a:t>
            </a:r>
            <a:r>
              <a:rPr lang="en" sz="1000">
                <a:solidFill>
                  <a:schemeClr val="lt1"/>
                </a:solidFill>
              </a:rPr>
              <a:t>folium</a:t>
            </a:r>
            <a:r>
              <a:rPr lang="en" sz="1000">
                <a:solidFill>
                  <a:schemeClr val="lt1"/>
                </a:solidFill>
              </a:rPr>
              <a:t>. </a:t>
            </a:r>
            <a:endParaRPr sz="1000">
              <a:solidFill>
                <a:schemeClr val="lt1"/>
              </a:solidFill>
            </a:endParaRPr>
          </a:p>
        </p:txBody>
      </p:sp>
      <p:sp>
        <p:nvSpPr>
          <p:cNvPr id="547" name="Google Shape;547;p57"/>
          <p:cNvSpPr/>
          <p:nvPr/>
        </p:nvSpPr>
        <p:spPr>
          <a:xfrm>
            <a:off x="3652825" y="2342925"/>
            <a:ext cx="885900" cy="520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8" name="Google Shape;548;p57"/>
          <p:cNvSpPr txBox="1"/>
          <p:nvPr>
            <p:ph idx="4294967295" type="subTitle"/>
          </p:nvPr>
        </p:nvSpPr>
        <p:spPr>
          <a:xfrm flipH="1">
            <a:off x="2438050" y="1406900"/>
            <a:ext cx="1486800" cy="7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300">
                <a:solidFill>
                  <a:srgbClr val="D9D9D9"/>
                </a:solidFill>
              </a:rPr>
              <a:t>T</a:t>
            </a:r>
            <a:r>
              <a:rPr lang="en">
                <a:solidFill>
                  <a:srgbClr val="D9D9D9"/>
                </a:solidFill>
              </a:rPr>
              <a:t>he King County Website has extensive housing data </a:t>
            </a:r>
            <a:r>
              <a:rPr lang="en" u="sng">
                <a:solidFill>
                  <a:srgbClr val="D9D9D9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here</a:t>
            </a:r>
            <a:endParaRPr>
              <a:solidFill>
                <a:srgbClr val="D9D9D9"/>
              </a:solidFill>
            </a:endParaRPr>
          </a:p>
        </p:txBody>
      </p:sp>
      <p:sp>
        <p:nvSpPr>
          <p:cNvPr id="549" name="Google Shape;549;p57"/>
          <p:cNvSpPr txBox="1"/>
          <p:nvPr>
            <p:ph idx="4294967295" type="subTitle"/>
          </p:nvPr>
        </p:nvSpPr>
        <p:spPr>
          <a:xfrm flipH="1">
            <a:off x="2601544" y="2928204"/>
            <a:ext cx="1323300" cy="7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lt1"/>
                </a:solidFill>
              </a:rPr>
              <a:t>Continue to </a:t>
            </a:r>
            <a:r>
              <a:rPr lang="en">
                <a:solidFill>
                  <a:schemeClr val="lt1"/>
                </a:solidFill>
              </a:rPr>
              <a:t>iterate</a:t>
            </a:r>
            <a:r>
              <a:rPr lang="en">
                <a:solidFill>
                  <a:schemeClr val="lt1"/>
                </a:solidFill>
              </a:rPr>
              <a:t> over OLS model 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50" name="Google Shape;550;p57"/>
          <p:cNvSpPr/>
          <p:nvPr/>
        </p:nvSpPr>
        <p:spPr>
          <a:xfrm>
            <a:off x="3924857" y="2403095"/>
            <a:ext cx="372159" cy="372159"/>
          </a:xfrm>
          <a:custGeom>
            <a:rect b="b" l="l" r="r" t="t"/>
            <a:pathLst>
              <a:path extrusionOk="0" h="11693" w="11693">
                <a:moveTo>
                  <a:pt x="10252" y="584"/>
                </a:moveTo>
                <a:lnTo>
                  <a:pt x="10252" y="1263"/>
                </a:lnTo>
                <a:cubicBezTo>
                  <a:pt x="10252" y="1358"/>
                  <a:pt x="10323" y="1429"/>
                  <a:pt x="10406" y="1429"/>
                </a:cubicBezTo>
                <a:lnTo>
                  <a:pt x="11097" y="1429"/>
                </a:lnTo>
                <a:lnTo>
                  <a:pt x="9609" y="2918"/>
                </a:lnTo>
                <a:lnTo>
                  <a:pt x="9001" y="2918"/>
                </a:lnTo>
                <a:lnTo>
                  <a:pt x="9978" y="1941"/>
                </a:lnTo>
                <a:cubicBezTo>
                  <a:pt x="10037" y="1882"/>
                  <a:pt x="10037" y="1751"/>
                  <a:pt x="9978" y="1691"/>
                </a:cubicBezTo>
                <a:cubicBezTo>
                  <a:pt x="9948" y="1667"/>
                  <a:pt x="9903" y="1656"/>
                  <a:pt x="9859" y="1656"/>
                </a:cubicBezTo>
                <a:cubicBezTo>
                  <a:pt x="9814" y="1656"/>
                  <a:pt x="9769" y="1667"/>
                  <a:pt x="9740" y="1691"/>
                </a:cubicBezTo>
                <a:lnTo>
                  <a:pt x="8763" y="2679"/>
                </a:lnTo>
                <a:lnTo>
                  <a:pt x="8763" y="2072"/>
                </a:lnTo>
                <a:lnTo>
                  <a:pt x="10252" y="584"/>
                </a:lnTo>
                <a:close/>
                <a:moveTo>
                  <a:pt x="4739" y="2537"/>
                </a:moveTo>
                <a:cubicBezTo>
                  <a:pt x="5894" y="2537"/>
                  <a:pt x="6942" y="2977"/>
                  <a:pt x="7739" y="3703"/>
                </a:cubicBezTo>
                <a:lnTo>
                  <a:pt x="4620" y="6811"/>
                </a:lnTo>
                <a:cubicBezTo>
                  <a:pt x="4560" y="6870"/>
                  <a:pt x="4560" y="7001"/>
                  <a:pt x="4620" y="7049"/>
                </a:cubicBezTo>
                <a:cubicBezTo>
                  <a:pt x="4656" y="7085"/>
                  <a:pt x="4703" y="7097"/>
                  <a:pt x="4739" y="7097"/>
                </a:cubicBezTo>
                <a:cubicBezTo>
                  <a:pt x="4787" y="7097"/>
                  <a:pt x="4834" y="7085"/>
                  <a:pt x="4858" y="7049"/>
                </a:cubicBezTo>
                <a:lnTo>
                  <a:pt x="5632" y="6275"/>
                </a:lnTo>
                <a:cubicBezTo>
                  <a:pt x="5775" y="6478"/>
                  <a:pt x="5846" y="6692"/>
                  <a:pt x="5846" y="6930"/>
                </a:cubicBezTo>
                <a:cubicBezTo>
                  <a:pt x="5846" y="7549"/>
                  <a:pt x="5358" y="8037"/>
                  <a:pt x="4739" y="8037"/>
                </a:cubicBezTo>
                <a:cubicBezTo>
                  <a:pt x="4132" y="8037"/>
                  <a:pt x="3644" y="7549"/>
                  <a:pt x="3644" y="6930"/>
                </a:cubicBezTo>
                <a:cubicBezTo>
                  <a:pt x="3644" y="6323"/>
                  <a:pt x="4132" y="5835"/>
                  <a:pt x="4739" y="5835"/>
                </a:cubicBezTo>
                <a:cubicBezTo>
                  <a:pt x="4822" y="5835"/>
                  <a:pt x="4882" y="5835"/>
                  <a:pt x="4953" y="5847"/>
                </a:cubicBezTo>
                <a:cubicBezTo>
                  <a:pt x="4962" y="5848"/>
                  <a:pt x="4970" y="5848"/>
                  <a:pt x="4979" y="5848"/>
                </a:cubicBezTo>
                <a:cubicBezTo>
                  <a:pt x="5055" y="5848"/>
                  <a:pt x="5133" y="5801"/>
                  <a:pt x="5144" y="5716"/>
                </a:cubicBezTo>
                <a:cubicBezTo>
                  <a:pt x="5156" y="5620"/>
                  <a:pt x="5096" y="5537"/>
                  <a:pt x="5013" y="5525"/>
                </a:cubicBezTo>
                <a:cubicBezTo>
                  <a:pt x="4918" y="5513"/>
                  <a:pt x="4834" y="5489"/>
                  <a:pt x="4739" y="5489"/>
                </a:cubicBezTo>
                <a:cubicBezTo>
                  <a:pt x="3941" y="5489"/>
                  <a:pt x="3298" y="6144"/>
                  <a:pt x="3298" y="6942"/>
                </a:cubicBezTo>
                <a:cubicBezTo>
                  <a:pt x="3298" y="7740"/>
                  <a:pt x="3953" y="8383"/>
                  <a:pt x="4739" y="8383"/>
                </a:cubicBezTo>
                <a:cubicBezTo>
                  <a:pt x="5549" y="8383"/>
                  <a:pt x="6192" y="7728"/>
                  <a:pt x="6192" y="6942"/>
                </a:cubicBezTo>
                <a:cubicBezTo>
                  <a:pt x="6192" y="6609"/>
                  <a:pt x="6084" y="6299"/>
                  <a:pt x="5870" y="6049"/>
                </a:cubicBezTo>
                <a:lnTo>
                  <a:pt x="6406" y="5513"/>
                </a:lnTo>
                <a:cubicBezTo>
                  <a:pt x="6751" y="5906"/>
                  <a:pt x="6942" y="6418"/>
                  <a:pt x="6942" y="6942"/>
                </a:cubicBezTo>
                <a:cubicBezTo>
                  <a:pt x="6942" y="8156"/>
                  <a:pt x="5965" y="9133"/>
                  <a:pt x="4739" y="9133"/>
                </a:cubicBezTo>
                <a:cubicBezTo>
                  <a:pt x="3525" y="9133"/>
                  <a:pt x="2536" y="8156"/>
                  <a:pt x="2536" y="6942"/>
                </a:cubicBezTo>
                <a:cubicBezTo>
                  <a:pt x="2536" y="5716"/>
                  <a:pt x="3525" y="4739"/>
                  <a:pt x="4739" y="4739"/>
                </a:cubicBezTo>
                <a:cubicBezTo>
                  <a:pt x="5120" y="4739"/>
                  <a:pt x="5477" y="4823"/>
                  <a:pt x="5787" y="5001"/>
                </a:cubicBezTo>
                <a:cubicBezTo>
                  <a:pt x="5812" y="5016"/>
                  <a:pt x="5840" y="5022"/>
                  <a:pt x="5868" y="5022"/>
                </a:cubicBezTo>
                <a:cubicBezTo>
                  <a:pt x="5930" y="5022"/>
                  <a:pt x="5992" y="4988"/>
                  <a:pt x="6025" y="4930"/>
                </a:cubicBezTo>
                <a:cubicBezTo>
                  <a:pt x="6073" y="4834"/>
                  <a:pt x="6037" y="4739"/>
                  <a:pt x="5953" y="4692"/>
                </a:cubicBezTo>
                <a:cubicBezTo>
                  <a:pt x="5572" y="4501"/>
                  <a:pt x="5156" y="4370"/>
                  <a:pt x="4739" y="4370"/>
                </a:cubicBezTo>
                <a:cubicBezTo>
                  <a:pt x="3346" y="4370"/>
                  <a:pt x="2203" y="5525"/>
                  <a:pt x="2203" y="6918"/>
                </a:cubicBezTo>
                <a:cubicBezTo>
                  <a:pt x="2203" y="8323"/>
                  <a:pt x="3346" y="9466"/>
                  <a:pt x="4739" y="9466"/>
                </a:cubicBezTo>
                <a:cubicBezTo>
                  <a:pt x="6144" y="9466"/>
                  <a:pt x="7287" y="8323"/>
                  <a:pt x="7287" y="6918"/>
                </a:cubicBezTo>
                <a:cubicBezTo>
                  <a:pt x="7287" y="6299"/>
                  <a:pt x="7061" y="5716"/>
                  <a:pt x="6668" y="5239"/>
                </a:cubicBezTo>
                <a:lnTo>
                  <a:pt x="7204" y="4704"/>
                </a:lnTo>
                <a:cubicBezTo>
                  <a:pt x="7751" y="5311"/>
                  <a:pt x="8049" y="6085"/>
                  <a:pt x="8049" y="6918"/>
                </a:cubicBezTo>
                <a:cubicBezTo>
                  <a:pt x="8049" y="8740"/>
                  <a:pt x="6561" y="10228"/>
                  <a:pt x="4739" y="10228"/>
                </a:cubicBezTo>
                <a:cubicBezTo>
                  <a:pt x="2929" y="10228"/>
                  <a:pt x="1441" y="8740"/>
                  <a:pt x="1441" y="6918"/>
                </a:cubicBezTo>
                <a:cubicBezTo>
                  <a:pt x="1441" y="5108"/>
                  <a:pt x="2929" y="3620"/>
                  <a:pt x="4739" y="3620"/>
                </a:cubicBezTo>
                <a:cubicBezTo>
                  <a:pt x="5382" y="3620"/>
                  <a:pt x="5989" y="3799"/>
                  <a:pt x="6525" y="4132"/>
                </a:cubicBezTo>
                <a:cubicBezTo>
                  <a:pt x="6558" y="4151"/>
                  <a:pt x="6594" y="4161"/>
                  <a:pt x="6628" y="4161"/>
                </a:cubicBezTo>
                <a:cubicBezTo>
                  <a:pt x="6679" y="4161"/>
                  <a:pt x="6727" y="4139"/>
                  <a:pt x="6763" y="4096"/>
                </a:cubicBezTo>
                <a:cubicBezTo>
                  <a:pt x="6811" y="4025"/>
                  <a:pt x="6799" y="3918"/>
                  <a:pt x="6727" y="3858"/>
                </a:cubicBezTo>
                <a:cubicBezTo>
                  <a:pt x="6144" y="3477"/>
                  <a:pt x="5453" y="3275"/>
                  <a:pt x="4763" y="3275"/>
                </a:cubicBezTo>
                <a:cubicBezTo>
                  <a:pt x="2751" y="3275"/>
                  <a:pt x="1108" y="4918"/>
                  <a:pt x="1108" y="6918"/>
                </a:cubicBezTo>
                <a:cubicBezTo>
                  <a:pt x="1108" y="8930"/>
                  <a:pt x="2751" y="10573"/>
                  <a:pt x="4763" y="10573"/>
                </a:cubicBezTo>
                <a:cubicBezTo>
                  <a:pt x="6763" y="10573"/>
                  <a:pt x="8406" y="8930"/>
                  <a:pt x="8406" y="6918"/>
                </a:cubicBezTo>
                <a:cubicBezTo>
                  <a:pt x="8406" y="6013"/>
                  <a:pt x="8061" y="5132"/>
                  <a:pt x="7454" y="4465"/>
                </a:cubicBezTo>
                <a:lnTo>
                  <a:pt x="7989" y="3930"/>
                </a:lnTo>
                <a:cubicBezTo>
                  <a:pt x="8704" y="4739"/>
                  <a:pt x="9144" y="5775"/>
                  <a:pt x="9144" y="6942"/>
                </a:cubicBezTo>
                <a:cubicBezTo>
                  <a:pt x="9144" y="9359"/>
                  <a:pt x="7168" y="11347"/>
                  <a:pt x="4739" y="11347"/>
                </a:cubicBezTo>
                <a:cubicBezTo>
                  <a:pt x="2322" y="11347"/>
                  <a:pt x="334" y="9359"/>
                  <a:pt x="334" y="6942"/>
                </a:cubicBezTo>
                <a:cubicBezTo>
                  <a:pt x="334" y="4513"/>
                  <a:pt x="2322" y="2537"/>
                  <a:pt x="4739" y="2537"/>
                </a:cubicBezTo>
                <a:close/>
                <a:moveTo>
                  <a:pt x="10403" y="1"/>
                </a:moveTo>
                <a:cubicBezTo>
                  <a:pt x="10360" y="1"/>
                  <a:pt x="10315" y="16"/>
                  <a:pt x="10275" y="48"/>
                </a:cubicBezTo>
                <a:lnTo>
                  <a:pt x="8466" y="1882"/>
                </a:lnTo>
                <a:cubicBezTo>
                  <a:pt x="8430" y="1906"/>
                  <a:pt x="8418" y="1953"/>
                  <a:pt x="8418" y="1989"/>
                </a:cubicBezTo>
                <a:lnTo>
                  <a:pt x="8418" y="3025"/>
                </a:lnTo>
                <a:lnTo>
                  <a:pt x="7978" y="3465"/>
                </a:lnTo>
                <a:cubicBezTo>
                  <a:pt x="7120" y="2679"/>
                  <a:pt x="5989" y="2203"/>
                  <a:pt x="4739" y="2203"/>
                </a:cubicBezTo>
                <a:cubicBezTo>
                  <a:pt x="2120" y="2203"/>
                  <a:pt x="0" y="4334"/>
                  <a:pt x="0" y="6954"/>
                </a:cubicBezTo>
                <a:cubicBezTo>
                  <a:pt x="0" y="9573"/>
                  <a:pt x="2120" y="11692"/>
                  <a:pt x="4739" y="11692"/>
                </a:cubicBezTo>
                <a:cubicBezTo>
                  <a:pt x="7358" y="11692"/>
                  <a:pt x="9490" y="9573"/>
                  <a:pt x="9490" y="6954"/>
                </a:cubicBezTo>
                <a:cubicBezTo>
                  <a:pt x="9490" y="5704"/>
                  <a:pt x="9013" y="4573"/>
                  <a:pt x="8228" y="3715"/>
                </a:cubicBezTo>
                <a:lnTo>
                  <a:pt x="8668" y="3275"/>
                </a:lnTo>
                <a:lnTo>
                  <a:pt x="9704" y="3275"/>
                </a:lnTo>
                <a:cubicBezTo>
                  <a:pt x="9740" y="3275"/>
                  <a:pt x="9787" y="3263"/>
                  <a:pt x="9823" y="3227"/>
                </a:cubicBezTo>
                <a:lnTo>
                  <a:pt x="11645" y="1394"/>
                </a:lnTo>
                <a:cubicBezTo>
                  <a:pt x="11680" y="1346"/>
                  <a:pt x="11692" y="1263"/>
                  <a:pt x="11668" y="1203"/>
                </a:cubicBezTo>
                <a:cubicBezTo>
                  <a:pt x="11633" y="1144"/>
                  <a:pt x="11573" y="1096"/>
                  <a:pt x="11502" y="1096"/>
                </a:cubicBezTo>
                <a:lnTo>
                  <a:pt x="10573" y="1096"/>
                </a:lnTo>
                <a:lnTo>
                  <a:pt x="10573" y="179"/>
                </a:lnTo>
                <a:cubicBezTo>
                  <a:pt x="10573" y="108"/>
                  <a:pt x="10537" y="48"/>
                  <a:pt x="10466" y="12"/>
                </a:cubicBezTo>
                <a:cubicBezTo>
                  <a:pt x="10446" y="5"/>
                  <a:pt x="10425" y="1"/>
                  <a:pt x="10403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5" name="Google Shape;555;p58"/>
          <p:cNvPicPr preferRelativeResize="0"/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3981425" y="0"/>
            <a:ext cx="516257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56" name="Google Shape;556;p58"/>
          <p:cNvSpPr/>
          <p:nvPr/>
        </p:nvSpPr>
        <p:spPr>
          <a:xfrm rot="5400000">
            <a:off x="1428875" y="205200"/>
            <a:ext cx="3358800" cy="5026500"/>
          </a:xfrm>
          <a:prstGeom prst="rect">
            <a:avLst/>
          </a:prstGeom>
          <a:solidFill>
            <a:schemeClr val="accent1">
              <a:alpha val="61799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7" name="Google Shape;557;p58"/>
          <p:cNvSpPr txBox="1"/>
          <p:nvPr>
            <p:ph idx="1" type="subTitle"/>
          </p:nvPr>
        </p:nvSpPr>
        <p:spPr>
          <a:xfrm>
            <a:off x="831200" y="2314225"/>
            <a:ext cx="2856300" cy="17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Does anyone have any questions?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Please reach out:  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FFFFFF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kristendavis27@gmail.com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// 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Kristen770 on GitHub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58" name="Google Shape;558;p58"/>
          <p:cNvSpPr txBox="1"/>
          <p:nvPr>
            <p:ph type="ctrTitle"/>
          </p:nvPr>
        </p:nvSpPr>
        <p:spPr>
          <a:xfrm>
            <a:off x="831200" y="376500"/>
            <a:ext cx="2607300" cy="20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</a:rPr>
              <a:t>THANKS</a:t>
            </a:r>
            <a:endParaRPr sz="3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59"/>
          <p:cNvSpPr/>
          <p:nvPr/>
        </p:nvSpPr>
        <p:spPr>
          <a:xfrm>
            <a:off x="0" y="1559850"/>
            <a:ext cx="5197200" cy="3590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4" name="Google Shape;564;p59"/>
          <p:cNvSpPr txBox="1"/>
          <p:nvPr>
            <p:ph idx="1" type="body"/>
          </p:nvPr>
        </p:nvSpPr>
        <p:spPr>
          <a:xfrm>
            <a:off x="642050" y="2134800"/>
            <a:ext cx="5308200" cy="147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This is where you give credit to the ones who are part of this project.</a:t>
            </a:r>
            <a:endParaRPr>
              <a:solidFill>
                <a:schemeClr val="lt1"/>
              </a:solidFill>
            </a:endParaRPr>
          </a:p>
          <a:p>
            <a:pPr indent="0" lvl="0" marL="24130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-203200" lvl="0" marL="241300" rtl="0" algn="l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tamaran Thin"/>
              <a:buChar char="⎯"/>
            </a:pPr>
            <a:r>
              <a:rPr lang="en">
                <a:solidFill>
                  <a:schemeClr val="lt1"/>
                </a:solidFill>
              </a:rPr>
              <a:t>Presentation template by </a:t>
            </a:r>
            <a:r>
              <a:rPr lang="en">
                <a:solidFill>
                  <a:schemeClr val="lt1"/>
                </a:solidFill>
                <a:highlight>
                  <a:schemeClr val="dk1"/>
                </a:highlight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endParaRPr>
              <a:solidFill>
                <a:schemeClr val="lt1"/>
              </a:solidFill>
              <a:highlight>
                <a:schemeClr val="dk1"/>
              </a:highlight>
            </a:endParaRPr>
          </a:p>
          <a:p>
            <a:pPr indent="-203200" lvl="0" marL="2413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tamaran Thin"/>
              <a:buChar char="⎯"/>
            </a:pPr>
            <a:r>
              <a:rPr lang="en">
                <a:solidFill>
                  <a:schemeClr val="lt1"/>
                </a:solidFill>
              </a:rPr>
              <a:t>Icons by </a:t>
            </a:r>
            <a:r>
              <a:rPr lang="en">
                <a:solidFill>
                  <a:schemeClr val="lt1"/>
                </a:solidFill>
                <a:highlight>
                  <a:schemeClr val="dk1"/>
                </a:highlight>
                <a:uFill>
                  <a:noFill/>
                </a:u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endParaRPr>
              <a:solidFill>
                <a:schemeClr val="lt1"/>
              </a:solidFill>
              <a:highlight>
                <a:schemeClr val="dk1"/>
              </a:highlight>
            </a:endParaRPr>
          </a:p>
          <a:p>
            <a:pPr indent="-203200" lvl="0" marL="2413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tamaran Thin"/>
              <a:buChar char="⎯"/>
            </a:pPr>
            <a:r>
              <a:rPr lang="en">
                <a:solidFill>
                  <a:schemeClr val="lt1"/>
                </a:solidFill>
              </a:rPr>
              <a:t>Infographics by </a:t>
            </a:r>
            <a:r>
              <a:rPr lang="en">
                <a:solidFill>
                  <a:schemeClr val="lt1"/>
                </a:solidFill>
                <a:highlight>
                  <a:schemeClr val="dk1"/>
                </a:highlight>
                <a:uFill>
                  <a:noFill/>
                </a:u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>
              <a:solidFill>
                <a:schemeClr val="lt1"/>
              </a:solidFill>
              <a:highlight>
                <a:schemeClr val="dk1"/>
              </a:highlight>
            </a:endParaRPr>
          </a:p>
          <a:p>
            <a:pPr indent="-203200" lvl="0" marL="2413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tamaran Thin"/>
              <a:buChar char="⎯"/>
            </a:pPr>
            <a:r>
              <a:rPr lang="en">
                <a:solidFill>
                  <a:schemeClr val="lt1"/>
                </a:solidFill>
              </a:rPr>
              <a:t>Images created by </a:t>
            </a:r>
            <a:r>
              <a:rPr lang="en">
                <a:solidFill>
                  <a:schemeClr val="lt1"/>
                </a:solidFill>
                <a:highlight>
                  <a:schemeClr val="dk1"/>
                </a:highlight>
                <a:uFill>
                  <a:noFill/>
                </a:u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>
                <a:solidFill>
                  <a:schemeClr val="lt1"/>
                </a:solidFill>
              </a:rPr>
              <a:t> or sourced on </a:t>
            </a:r>
            <a:r>
              <a:rPr lang="en">
                <a:solidFill>
                  <a:schemeClr val="lt1"/>
                </a:solidFill>
                <a:highlight>
                  <a:schemeClr val="dk1"/>
                </a:highlight>
              </a:rPr>
              <a:t>Unsplash </a:t>
            </a:r>
            <a:endParaRPr>
              <a:solidFill>
                <a:schemeClr val="lt1"/>
              </a:solidFill>
              <a:highlight>
                <a:schemeClr val="dk1"/>
              </a:highlight>
            </a:endParaRPr>
          </a:p>
          <a:p>
            <a:pPr indent="-177800" lvl="0" marL="2413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Nunito Light"/>
              <a:buChar char="⎯"/>
            </a:pPr>
            <a:r>
              <a:rPr lang="en">
                <a:solidFill>
                  <a:schemeClr val="lt1"/>
                </a:solidFill>
              </a:rPr>
              <a:t>Seattle statistics from </a:t>
            </a:r>
            <a:r>
              <a:rPr lang="en">
                <a:solidFill>
                  <a:schemeClr val="lt1"/>
                </a:solidFill>
                <a:highlight>
                  <a:schemeClr val="dk1"/>
                </a:highlight>
              </a:rPr>
              <a:t>Seattle.gov</a:t>
            </a:r>
            <a:endParaRPr>
              <a:solidFill>
                <a:schemeClr val="lt1"/>
              </a:solidFill>
              <a:highlight>
                <a:schemeClr val="dk1"/>
              </a:highlight>
            </a:endParaRPr>
          </a:p>
        </p:txBody>
      </p:sp>
      <p:sp>
        <p:nvSpPr>
          <p:cNvPr id="565" name="Google Shape;565;p59"/>
          <p:cNvSpPr txBox="1"/>
          <p:nvPr>
            <p:ph type="ctrTitle"/>
          </p:nvPr>
        </p:nvSpPr>
        <p:spPr>
          <a:xfrm rot="5400000">
            <a:off x="6923109" y="1407498"/>
            <a:ext cx="2449800" cy="48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CREDITS</a:t>
            </a:r>
            <a:endParaRPr/>
          </a:p>
        </p:txBody>
      </p:sp>
      <p:sp>
        <p:nvSpPr>
          <p:cNvPr id="566" name="Google Shape;566;p59"/>
          <p:cNvSpPr/>
          <p:nvPr/>
        </p:nvSpPr>
        <p:spPr>
          <a:xfrm>
            <a:off x="4961825" y="3661475"/>
            <a:ext cx="487500" cy="1529100"/>
          </a:xfrm>
          <a:prstGeom prst="rect">
            <a:avLst/>
          </a:prstGeom>
          <a:solidFill>
            <a:schemeClr val="accent3">
              <a:alpha val="584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6"/>
          <p:cNvSpPr/>
          <p:nvPr/>
        </p:nvSpPr>
        <p:spPr>
          <a:xfrm>
            <a:off x="26850" y="0"/>
            <a:ext cx="9144000" cy="5143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3" name="Google Shape;183;p36"/>
          <p:cNvPicPr preferRelativeResize="0"/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36"/>
          <p:cNvSpPr/>
          <p:nvPr/>
        </p:nvSpPr>
        <p:spPr>
          <a:xfrm rot="-5400000">
            <a:off x="3797246" y="-82750"/>
            <a:ext cx="1553100" cy="7985100"/>
          </a:xfrm>
          <a:prstGeom prst="rect">
            <a:avLst/>
          </a:prstGeom>
          <a:gradFill>
            <a:gsLst>
              <a:gs pos="0">
                <a:srgbClr val="9ECFCB">
                  <a:alpha val="29019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36"/>
          <p:cNvSpPr txBox="1"/>
          <p:nvPr>
            <p:ph idx="1" type="subTitle"/>
          </p:nvPr>
        </p:nvSpPr>
        <p:spPr>
          <a:xfrm>
            <a:off x="915175" y="3638600"/>
            <a:ext cx="3960600" cy="54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This deck is </a:t>
            </a:r>
            <a:r>
              <a:rPr lang="en">
                <a:solidFill>
                  <a:schemeClr val="lt1"/>
                </a:solidFill>
              </a:rPr>
              <a:t>intentionally positioned as thought this presentation was being given in 2015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86" name="Google Shape;186;p36"/>
          <p:cNvSpPr txBox="1"/>
          <p:nvPr>
            <p:ph idx="2" type="subTitle"/>
          </p:nvPr>
        </p:nvSpPr>
        <p:spPr>
          <a:xfrm>
            <a:off x="915175" y="3380775"/>
            <a:ext cx="2791500" cy="33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lt1"/>
                </a:solidFill>
              </a:rPr>
              <a:t>IMPORTANT P</a:t>
            </a:r>
            <a:r>
              <a:rPr lang="en">
                <a:solidFill>
                  <a:schemeClr val="lt1"/>
                </a:solidFill>
              </a:rPr>
              <a:t>ROJECT NOTE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7"/>
          <p:cNvSpPr txBox="1"/>
          <p:nvPr>
            <p:ph idx="9" type="ctrTitle"/>
          </p:nvPr>
        </p:nvSpPr>
        <p:spPr>
          <a:xfrm rot="5400000">
            <a:off x="6672869" y="1646270"/>
            <a:ext cx="2913300" cy="48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TABLE OF CONTENTS</a:t>
            </a:r>
            <a:endParaRPr sz="2400"/>
          </a:p>
        </p:txBody>
      </p:sp>
      <p:sp>
        <p:nvSpPr>
          <p:cNvPr id="192" name="Google Shape;192;p37"/>
          <p:cNvSpPr/>
          <p:nvPr/>
        </p:nvSpPr>
        <p:spPr>
          <a:xfrm flipH="1" rot="-5400000">
            <a:off x="-957850" y="957900"/>
            <a:ext cx="5140800" cy="3225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37"/>
          <p:cNvSpPr txBox="1"/>
          <p:nvPr>
            <p:ph idx="7" type="subTitle"/>
          </p:nvPr>
        </p:nvSpPr>
        <p:spPr>
          <a:xfrm>
            <a:off x="3427997" y="2475197"/>
            <a:ext cx="19065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OLS model to determine housing price </a:t>
            </a:r>
            <a:endParaRPr/>
          </a:p>
        </p:txBody>
      </p:sp>
      <p:sp>
        <p:nvSpPr>
          <p:cNvPr id="194" name="Google Shape;194;p37"/>
          <p:cNvSpPr txBox="1"/>
          <p:nvPr>
            <p:ph idx="6" type="ctrTitle"/>
          </p:nvPr>
        </p:nvSpPr>
        <p:spPr>
          <a:xfrm>
            <a:off x="3427999" y="2061098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LINEAR REGRESSION</a:t>
            </a:r>
            <a:endParaRPr/>
          </a:p>
        </p:txBody>
      </p:sp>
      <p:sp>
        <p:nvSpPr>
          <p:cNvPr id="195" name="Google Shape;195;p37"/>
          <p:cNvSpPr txBox="1"/>
          <p:nvPr>
            <p:ph idx="8" type="title"/>
          </p:nvPr>
        </p:nvSpPr>
        <p:spPr>
          <a:xfrm>
            <a:off x="2023007" y="2323463"/>
            <a:ext cx="1573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03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96" name="Google Shape;196;p37"/>
          <p:cNvSpPr txBox="1"/>
          <p:nvPr>
            <p:ph type="ctrTitle"/>
          </p:nvPr>
        </p:nvSpPr>
        <p:spPr>
          <a:xfrm>
            <a:off x="3423902" y="387473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 THE PROJECT</a:t>
            </a:r>
            <a:endParaRPr/>
          </a:p>
        </p:txBody>
      </p:sp>
      <p:sp>
        <p:nvSpPr>
          <p:cNvPr id="197" name="Google Shape;197;p37"/>
          <p:cNvSpPr txBox="1"/>
          <p:nvPr>
            <p:ph idx="1" type="subTitle"/>
          </p:nvPr>
        </p:nvSpPr>
        <p:spPr>
          <a:xfrm>
            <a:off x="3423900" y="802521"/>
            <a:ext cx="19065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High level overview  identifying goals, </a:t>
            </a:r>
            <a:r>
              <a:rPr lang="en"/>
              <a:t>stakeholders</a:t>
            </a:r>
            <a:r>
              <a:rPr lang="en"/>
              <a:t>, &amp; scope</a:t>
            </a:r>
            <a:endParaRPr/>
          </a:p>
        </p:txBody>
      </p:sp>
      <p:sp>
        <p:nvSpPr>
          <p:cNvPr id="198" name="Google Shape;198;p37"/>
          <p:cNvSpPr txBox="1"/>
          <p:nvPr>
            <p:ph idx="2" type="title"/>
          </p:nvPr>
        </p:nvSpPr>
        <p:spPr>
          <a:xfrm>
            <a:off x="2023007" y="654113"/>
            <a:ext cx="17391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01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99" name="Google Shape;199;p37"/>
          <p:cNvSpPr txBox="1"/>
          <p:nvPr>
            <p:ph idx="3" type="ctrTitle"/>
          </p:nvPr>
        </p:nvSpPr>
        <p:spPr>
          <a:xfrm>
            <a:off x="3425264" y="1224286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EDA ANALYSIS </a:t>
            </a:r>
            <a:endParaRPr/>
          </a:p>
        </p:txBody>
      </p:sp>
      <p:sp>
        <p:nvSpPr>
          <p:cNvPr id="200" name="Google Shape;200;p37"/>
          <p:cNvSpPr txBox="1"/>
          <p:nvPr>
            <p:ph idx="4" type="subTitle"/>
          </p:nvPr>
        </p:nvSpPr>
        <p:spPr>
          <a:xfrm>
            <a:off x="3425259" y="1638859"/>
            <a:ext cx="19767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insights &amp; visualizations </a:t>
            </a:r>
            <a:endParaRPr/>
          </a:p>
        </p:txBody>
      </p:sp>
      <p:sp>
        <p:nvSpPr>
          <p:cNvPr id="201" name="Google Shape;201;p37"/>
          <p:cNvSpPr txBox="1"/>
          <p:nvPr>
            <p:ph idx="5" type="title"/>
          </p:nvPr>
        </p:nvSpPr>
        <p:spPr>
          <a:xfrm>
            <a:off x="2023007" y="1488788"/>
            <a:ext cx="16152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02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02" name="Google Shape;202;p37"/>
          <p:cNvSpPr txBox="1"/>
          <p:nvPr>
            <p:ph idx="13" type="ctrTitle"/>
          </p:nvPr>
        </p:nvSpPr>
        <p:spPr>
          <a:xfrm>
            <a:off x="3427999" y="2897923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203" name="Google Shape;203;p37"/>
          <p:cNvSpPr txBox="1"/>
          <p:nvPr>
            <p:ph idx="14" type="subTitle"/>
          </p:nvPr>
        </p:nvSpPr>
        <p:spPr>
          <a:xfrm>
            <a:off x="3427997" y="3311534"/>
            <a:ext cx="19065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driven takeaways for key stakeholders</a:t>
            </a:r>
            <a:endParaRPr/>
          </a:p>
        </p:txBody>
      </p:sp>
      <p:sp>
        <p:nvSpPr>
          <p:cNvPr id="204" name="Google Shape;204;p37"/>
          <p:cNvSpPr txBox="1"/>
          <p:nvPr>
            <p:ph idx="15" type="title"/>
          </p:nvPr>
        </p:nvSpPr>
        <p:spPr>
          <a:xfrm>
            <a:off x="2023007" y="3158138"/>
            <a:ext cx="1573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04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05" name="Google Shape;205;p37"/>
          <p:cNvSpPr txBox="1"/>
          <p:nvPr>
            <p:ph idx="16" type="ctrTitle"/>
          </p:nvPr>
        </p:nvSpPr>
        <p:spPr>
          <a:xfrm>
            <a:off x="3427999" y="3734723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WORK</a:t>
            </a:r>
            <a:endParaRPr/>
          </a:p>
        </p:txBody>
      </p:sp>
      <p:sp>
        <p:nvSpPr>
          <p:cNvPr id="206" name="Google Shape;206;p37"/>
          <p:cNvSpPr txBox="1"/>
          <p:nvPr>
            <p:ph idx="17" type="subTitle"/>
          </p:nvPr>
        </p:nvSpPr>
        <p:spPr>
          <a:xfrm>
            <a:off x="3427997" y="4147872"/>
            <a:ext cx="19065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Areas for further consideration</a:t>
            </a:r>
            <a:endParaRPr/>
          </a:p>
        </p:txBody>
      </p:sp>
      <p:sp>
        <p:nvSpPr>
          <p:cNvPr id="207" name="Google Shape;207;p37"/>
          <p:cNvSpPr txBox="1"/>
          <p:nvPr>
            <p:ph idx="18" type="title"/>
          </p:nvPr>
        </p:nvSpPr>
        <p:spPr>
          <a:xfrm>
            <a:off x="2023007" y="3992813"/>
            <a:ext cx="1573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05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8"/>
          <p:cNvSpPr/>
          <p:nvPr/>
        </p:nvSpPr>
        <p:spPr>
          <a:xfrm>
            <a:off x="13425" y="26850"/>
            <a:ext cx="7396200" cy="5143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3" name="Google Shape;213;p38"/>
          <p:cNvPicPr preferRelativeResize="0"/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13413" y="0"/>
            <a:ext cx="739622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38"/>
          <p:cNvSpPr/>
          <p:nvPr/>
        </p:nvSpPr>
        <p:spPr>
          <a:xfrm>
            <a:off x="7396225" y="25"/>
            <a:ext cx="17385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38"/>
          <p:cNvSpPr/>
          <p:nvPr/>
        </p:nvSpPr>
        <p:spPr>
          <a:xfrm>
            <a:off x="720000" y="540000"/>
            <a:ext cx="3310200" cy="1568100"/>
          </a:xfrm>
          <a:prstGeom prst="rect">
            <a:avLst/>
          </a:prstGeom>
          <a:solidFill>
            <a:schemeClr val="accent1">
              <a:alpha val="61799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38"/>
          <p:cNvSpPr txBox="1"/>
          <p:nvPr>
            <p:ph type="ctrTitle"/>
          </p:nvPr>
        </p:nvSpPr>
        <p:spPr>
          <a:xfrm>
            <a:off x="769725" y="1310050"/>
            <a:ext cx="34302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ABOUT THE PROJECT  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17" name="Google Shape;217;p38"/>
          <p:cNvSpPr txBox="1"/>
          <p:nvPr>
            <p:ph idx="2" type="title"/>
          </p:nvPr>
        </p:nvSpPr>
        <p:spPr>
          <a:xfrm rot="5400000">
            <a:off x="7142178" y="3570226"/>
            <a:ext cx="1738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01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9"/>
          <p:cNvSpPr/>
          <p:nvPr/>
        </p:nvSpPr>
        <p:spPr>
          <a:xfrm>
            <a:off x="5334000" y="533400"/>
            <a:ext cx="352500" cy="954300"/>
          </a:xfrm>
          <a:prstGeom prst="rect">
            <a:avLst/>
          </a:prstGeom>
          <a:solidFill>
            <a:schemeClr val="accent3">
              <a:alpha val="584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39"/>
          <p:cNvSpPr/>
          <p:nvPr/>
        </p:nvSpPr>
        <p:spPr>
          <a:xfrm>
            <a:off x="2400300" y="533400"/>
            <a:ext cx="352500" cy="954300"/>
          </a:xfrm>
          <a:prstGeom prst="rect">
            <a:avLst/>
          </a:prstGeom>
          <a:solidFill>
            <a:schemeClr val="accent3">
              <a:alpha val="584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39"/>
          <p:cNvSpPr/>
          <p:nvPr/>
        </p:nvSpPr>
        <p:spPr>
          <a:xfrm>
            <a:off x="3889388" y="3657600"/>
            <a:ext cx="352500" cy="954300"/>
          </a:xfrm>
          <a:prstGeom prst="rect">
            <a:avLst/>
          </a:prstGeom>
          <a:solidFill>
            <a:schemeClr val="accent3">
              <a:alpha val="584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39"/>
          <p:cNvSpPr/>
          <p:nvPr/>
        </p:nvSpPr>
        <p:spPr>
          <a:xfrm>
            <a:off x="6718313" y="3657600"/>
            <a:ext cx="352500" cy="954300"/>
          </a:xfrm>
          <a:prstGeom prst="rect">
            <a:avLst/>
          </a:prstGeom>
          <a:solidFill>
            <a:schemeClr val="accent3">
              <a:alpha val="584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39"/>
          <p:cNvSpPr/>
          <p:nvPr/>
        </p:nvSpPr>
        <p:spPr>
          <a:xfrm>
            <a:off x="942975" y="3657600"/>
            <a:ext cx="352500" cy="954300"/>
          </a:xfrm>
          <a:prstGeom prst="rect">
            <a:avLst/>
          </a:prstGeom>
          <a:solidFill>
            <a:schemeClr val="accent3">
              <a:alpha val="584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7" name="Google Shape;227;p39"/>
          <p:cNvCxnSpPr/>
          <p:nvPr/>
        </p:nvCxnSpPr>
        <p:spPr>
          <a:xfrm rot="10800000">
            <a:off x="2511450" y="533400"/>
            <a:ext cx="0" cy="20955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8" name="Google Shape;228;p39"/>
          <p:cNvCxnSpPr/>
          <p:nvPr/>
        </p:nvCxnSpPr>
        <p:spPr>
          <a:xfrm rot="10800000">
            <a:off x="5426100" y="533400"/>
            <a:ext cx="0" cy="20955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9" name="Google Shape;229;p39"/>
          <p:cNvSpPr txBox="1"/>
          <p:nvPr>
            <p:ph type="ctrTitle"/>
          </p:nvPr>
        </p:nvSpPr>
        <p:spPr>
          <a:xfrm rot="5400000">
            <a:off x="6603595" y="1930225"/>
            <a:ext cx="3481200" cy="4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NEED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39"/>
          <p:cNvSpPr txBox="1"/>
          <p:nvPr/>
        </p:nvSpPr>
        <p:spPr>
          <a:xfrm>
            <a:off x="2511450" y="1000650"/>
            <a:ext cx="1851600" cy="6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rPr>
              <a:t>Projected to add at least 115,000 new jobs by 2035</a:t>
            </a:r>
            <a:endParaRPr sz="1200">
              <a:solidFill>
                <a:schemeClr val="dk1"/>
              </a:solidFill>
              <a:latin typeface="Catamaran Thin"/>
              <a:ea typeface="Catamaran Thin"/>
              <a:cs typeface="Catamaran Thin"/>
              <a:sym typeface="Catamaran Thin"/>
            </a:endParaRPr>
          </a:p>
        </p:txBody>
      </p:sp>
      <p:sp>
        <p:nvSpPr>
          <p:cNvPr id="231" name="Google Shape;231;p39"/>
          <p:cNvSpPr txBox="1"/>
          <p:nvPr/>
        </p:nvSpPr>
        <p:spPr>
          <a:xfrm>
            <a:off x="2486100" y="405075"/>
            <a:ext cx="1851600" cy="4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PROJECTED JOB GROWTH</a:t>
            </a:r>
            <a:endParaRPr b="1" sz="1800"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grpSp>
        <p:nvGrpSpPr>
          <p:cNvPr id="232" name="Google Shape;232;p39"/>
          <p:cNvGrpSpPr/>
          <p:nvPr/>
        </p:nvGrpSpPr>
        <p:grpSpPr>
          <a:xfrm>
            <a:off x="942975" y="2460601"/>
            <a:ext cx="6001362" cy="222300"/>
            <a:chOff x="1464850" y="436376"/>
            <a:chExt cx="6001362" cy="222300"/>
          </a:xfrm>
        </p:grpSpPr>
        <p:sp>
          <p:nvSpPr>
            <p:cNvPr id="233" name="Google Shape;233;p39"/>
            <p:cNvSpPr/>
            <p:nvPr/>
          </p:nvSpPr>
          <p:spPr>
            <a:xfrm>
              <a:off x="1464850" y="436376"/>
              <a:ext cx="222300" cy="222300"/>
            </a:xfrm>
            <a:prstGeom prst="diamond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39"/>
            <p:cNvSpPr/>
            <p:nvPr/>
          </p:nvSpPr>
          <p:spPr>
            <a:xfrm>
              <a:off x="4410215" y="436376"/>
              <a:ext cx="222300" cy="222300"/>
            </a:xfrm>
            <a:prstGeom prst="diamond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39"/>
            <p:cNvSpPr/>
            <p:nvPr/>
          </p:nvSpPr>
          <p:spPr>
            <a:xfrm>
              <a:off x="7243912" y="436376"/>
              <a:ext cx="222300" cy="222300"/>
            </a:xfrm>
            <a:prstGeom prst="diamond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39"/>
            <p:cNvSpPr/>
            <p:nvPr/>
          </p:nvSpPr>
          <p:spPr>
            <a:xfrm>
              <a:off x="2920366" y="436376"/>
              <a:ext cx="222300" cy="222300"/>
            </a:xfrm>
            <a:prstGeom prst="diamond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39"/>
            <p:cNvSpPr/>
            <p:nvPr/>
          </p:nvSpPr>
          <p:spPr>
            <a:xfrm>
              <a:off x="5831847" y="436376"/>
              <a:ext cx="222300" cy="222300"/>
            </a:xfrm>
            <a:prstGeom prst="diamond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38" name="Google Shape;238;p39"/>
            <p:cNvCxnSpPr/>
            <p:nvPr/>
          </p:nvCxnSpPr>
          <p:spPr>
            <a:xfrm>
              <a:off x="1798637" y="547513"/>
              <a:ext cx="9882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9" name="Google Shape;239;p39"/>
            <p:cNvCxnSpPr/>
            <p:nvPr/>
          </p:nvCxnSpPr>
          <p:spPr>
            <a:xfrm>
              <a:off x="3276248" y="547513"/>
              <a:ext cx="9882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0" name="Google Shape;240;p39"/>
            <p:cNvCxnSpPr/>
            <p:nvPr/>
          </p:nvCxnSpPr>
          <p:spPr>
            <a:xfrm>
              <a:off x="4753898" y="547513"/>
              <a:ext cx="9882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1" name="Google Shape;241;p39"/>
            <p:cNvCxnSpPr/>
            <p:nvPr/>
          </p:nvCxnSpPr>
          <p:spPr>
            <a:xfrm>
              <a:off x="6143961" y="547513"/>
              <a:ext cx="9882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42" name="Google Shape;242;p39"/>
          <p:cNvSpPr txBox="1"/>
          <p:nvPr/>
        </p:nvSpPr>
        <p:spPr>
          <a:xfrm>
            <a:off x="5419800" y="962025"/>
            <a:ext cx="1851600" cy="4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rPr>
              <a:t>2014 surpassed census projections by 11%</a:t>
            </a:r>
            <a:endParaRPr sz="1200">
              <a:solidFill>
                <a:schemeClr val="dk1"/>
              </a:solidFill>
              <a:latin typeface="Catamaran Thin"/>
              <a:ea typeface="Catamaran Thin"/>
              <a:cs typeface="Catamaran Thin"/>
              <a:sym typeface="Catamaran Thin"/>
            </a:endParaRPr>
          </a:p>
        </p:txBody>
      </p:sp>
      <p:sp>
        <p:nvSpPr>
          <p:cNvPr id="243" name="Google Shape;243;p39"/>
          <p:cNvSpPr txBox="1"/>
          <p:nvPr/>
        </p:nvSpPr>
        <p:spPr>
          <a:xfrm>
            <a:off x="5400750" y="405075"/>
            <a:ext cx="1784100" cy="4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POPULATION GROWTH</a:t>
            </a:r>
            <a:endParaRPr b="1" sz="1800"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cxnSp>
        <p:nvCxnSpPr>
          <p:cNvPr id="244" name="Google Shape;244;p39"/>
          <p:cNvCxnSpPr/>
          <p:nvPr/>
        </p:nvCxnSpPr>
        <p:spPr>
          <a:xfrm rot="10800000">
            <a:off x="3987825" y="2581800"/>
            <a:ext cx="0" cy="20283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5" name="Google Shape;245;p39"/>
          <p:cNvSpPr txBox="1"/>
          <p:nvPr/>
        </p:nvSpPr>
        <p:spPr>
          <a:xfrm>
            <a:off x="4019625" y="4191647"/>
            <a:ext cx="1851600" cy="4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rPr>
              <a:t>The ACS estimates 11% poverty rate</a:t>
            </a:r>
            <a:endParaRPr sz="1200">
              <a:solidFill>
                <a:schemeClr val="dk1"/>
              </a:solidFill>
              <a:latin typeface="Catamaran Thin"/>
              <a:ea typeface="Catamaran Thin"/>
              <a:cs typeface="Catamaran Thin"/>
              <a:sym typeface="Catamaran Thin"/>
            </a:endParaRPr>
          </a:p>
        </p:txBody>
      </p:sp>
      <p:sp>
        <p:nvSpPr>
          <p:cNvPr id="246" name="Google Shape;246;p39"/>
          <p:cNvSpPr txBox="1"/>
          <p:nvPr/>
        </p:nvSpPr>
        <p:spPr>
          <a:xfrm>
            <a:off x="3987825" y="3561800"/>
            <a:ext cx="1870800" cy="4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HIGH POVERTY LEVELS</a:t>
            </a:r>
            <a:endParaRPr b="1" sz="1800"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cxnSp>
        <p:nvCxnSpPr>
          <p:cNvPr id="247" name="Google Shape;247;p39"/>
          <p:cNvCxnSpPr/>
          <p:nvPr/>
        </p:nvCxnSpPr>
        <p:spPr>
          <a:xfrm rot="10800000">
            <a:off x="1044600" y="2581800"/>
            <a:ext cx="0" cy="20283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8" name="Google Shape;248;p39"/>
          <p:cNvSpPr txBox="1"/>
          <p:nvPr/>
        </p:nvSpPr>
        <p:spPr>
          <a:xfrm>
            <a:off x="1047825" y="4191640"/>
            <a:ext cx="1851600" cy="6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rPr>
              <a:t>%14 percent housing growth from 2000- 2010</a:t>
            </a:r>
            <a:endParaRPr sz="1200">
              <a:solidFill>
                <a:schemeClr val="dk1"/>
              </a:solidFill>
              <a:latin typeface="Catamaran Thin"/>
              <a:ea typeface="Catamaran Thin"/>
              <a:cs typeface="Catamaran Thin"/>
              <a:sym typeface="Catamaran Thin"/>
            </a:endParaRPr>
          </a:p>
        </p:txBody>
      </p:sp>
      <p:sp>
        <p:nvSpPr>
          <p:cNvPr id="249" name="Google Shape;249;p39"/>
          <p:cNvSpPr txBox="1"/>
          <p:nvPr/>
        </p:nvSpPr>
        <p:spPr>
          <a:xfrm>
            <a:off x="1047825" y="3561800"/>
            <a:ext cx="2349900" cy="4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815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HOUSING MARKET </a:t>
            </a:r>
            <a:r>
              <a:rPr b="1" lang="en" sz="18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GROWTH</a:t>
            </a:r>
            <a:endParaRPr b="1" sz="1800"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cxnSp>
        <p:nvCxnSpPr>
          <p:cNvPr id="250" name="Google Shape;250;p39"/>
          <p:cNvCxnSpPr/>
          <p:nvPr/>
        </p:nvCxnSpPr>
        <p:spPr>
          <a:xfrm rot="10800000">
            <a:off x="6835800" y="2581800"/>
            <a:ext cx="0" cy="20283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1" name="Google Shape;251;p39"/>
          <p:cNvSpPr txBox="1"/>
          <p:nvPr/>
        </p:nvSpPr>
        <p:spPr>
          <a:xfrm>
            <a:off x="6858075" y="4191650"/>
            <a:ext cx="2005500" cy="6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rPr>
              <a:t>The ACS estimates rentals will be 53% of market by 2018</a:t>
            </a:r>
            <a:endParaRPr sz="1200">
              <a:solidFill>
                <a:schemeClr val="dk1"/>
              </a:solidFill>
              <a:latin typeface="Catamaran Thin"/>
              <a:ea typeface="Catamaran Thin"/>
              <a:cs typeface="Catamaran Thin"/>
              <a:sym typeface="Catamaran Thin"/>
            </a:endParaRPr>
          </a:p>
        </p:txBody>
      </p:sp>
      <p:sp>
        <p:nvSpPr>
          <p:cNvPr id="252" name="Google Shape;252;p39"/>
          <p:cNvSpPr txBox="1"/>
          <p:nvPr/>
        </p:nvSpPr>
        <p:spPr>
          <a:xfrm>
            <a:off x="6835825" y="3561800"/>
            <a:ext cx="1436700" cy="4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RISE IN RENTALS</a:t>
            </a:r>
            <a:endParaRPr b="1" sz="1800"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Google Shape;257;p40"/>
          <p:cNvPicPr preferRelativeResize="0"/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347100" y="271375"/>
            <a:ext cx="4224900" cy="4506150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40"/>
          <p:cNvSpPr/>
          <p:nvPr/>
        </p:nvSpPr>
        <p:spPr>
          <a:xfrm rot="-5400000">
            <a:off x="6349650" y="643825"/>
            <a:ext cx="1057500" cy="3104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40"/>
          <p:cNvSpPr txBox="1"/>
          <p:nvPr>
            <p:ph type="ctrTitle"/>
          </p:nvPr>
        </p:nvSpPr>
        <p:spPr>
          <a:xfrm>
            <a:off x="5432000" y="710675"/>
            <a:ext cx="2888100" cy="20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BUSINESS</a:t>
            </a:r>
            <a:r>
              <a:rPr lang="en">
                <a:solidFill>
                  <a:schemeClr val="lt1"/>
                </a:solidFill>
              </a:rPr>
              <a:t> PROBLEM</a:t>
            </a:r>
            <a:endParaRPr sz="2800">
              <a:solidFill>
                <a:schemeClr val="lt1"/>
              </a:solidFill>
            </a:endParaRPr>
          </a:p>
        </p:txBody>
      </p:sp>
      <p:sp>
        <p:nvSpPr>
          <p:cNvPr id="260" name="Google Shape;260;p40"/>
          <p:cNvSpPr txBox="1"/>
          <p:nvPr>
            <p:ph idx="1" type="subTitle"/>
          </p:nvPr>
        </p:nvSpPr>
        <p:spPr>
          <a:xfrm>
            <a:off x="5363550" y="2724625"/>
            <a:ext cx="2956500" cy="17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an effort to increase access to quality affordable housing, keep people rooted in their </a:t>
            </a:r>
            <a:r>
              <a:rPr lang="en"/>
              <a:t>neighborhoods</a:t>
            </a:r>
            <a:r>
              <a:rPr lang="en"/>
              <a:t> and fight the </a:t>
            </a:r>
            <a:r>
              <a:rPr lang="en"/>
              <a:t>effect</a:t>
            </a:r>
            <a:r>
              <a:rPr lang="en"/>
              <a:t> of over development King </a:t>
            </a:r>
            <a:r>
              <a:rPr lang="en"/>
              <a:t>County</a:t>
            </a:r>
            <a:r>
              <a:rPr lang="en"/>
              <a:t> and Habitat for Humanity are creating a public private </a:t>
            </a:r>
            <a:r>
              <a:rPr lang="en"/>
              <a:t>initiative</a:t>
            </a:r>
            <a:r>
              <a:rPr lang="en"/>
              <a:t> aimed at making data driven decisions to inform house </a:t>
            </a:r>
            <a:r>
              <a:rPr lang="en"/>
              <a:t>acquisition</a:t>
            </a:r>
            <a:r>
              <a:rPr lang="en"/>
              <a:t> and repairs in the greater Seattle area.  </a:t>
            </a:r>
            <a:endParaRPr/>
          </a:p>
        </p:txBody>
      </p:sp>
      <p:sp>
        <p:nvSpPr>
          <p:cNvPr id="261" name="Google Shape;261;p40"/>
          <p:cNvSpPr/>
          <p:nvPr/>
        </p:nvSpPr>
        <p:spPr>
          <a:xfrm rot="-5400000">
            <a:off x="6600" y="1660525"/>
            <a:ext cx="1057500" cy="1070700"/>
          </a:xfrm>
          <a:prstGeom prst="rect">
            <a:avLst/>
          </a:prstGeom>
          <a:gradFill>
            <a:gsLst>
              <a:gs pos="0">
                <a:srgbClr val="9ECFCB">
                  <a:alpha val="29019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1"/>
          <p:cNvSpPr txBox="1"/>
          <p:nvPr>
            <p:ph idx="4" type="ctrTitle"/>
          </p:nvPr>
        </p:nvSpPr>
        <p:spPr>
          <a:xfrm rot="5400000">
            <a:off x="6827775" y="1503925"/>
            <a:ext cx="2628600" cy="48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STAKEHOLDERS</a:t>
            </a:r>
            <a:endParaRPr/>
          </a:p>
        </p:txBody>
      </p:sp>
      <p:pic>
        <p:nvPicPr>
          <p:cNvPr id="267" name="Google Shape;267;p41"/>
          <p:cNvPicPr preferRelativeResize="0"/>
          <p:nvPr/>
        </p:nvPicPr>
        <p:blipFill rotWithShape="1">
          <a:blip r:embed="rId3">
            <a:alphaModFix/>
          </a:blip>
          <a:srcRect b="15773" l="0" r="0" t="15766"/>
          <a:stretch/>
        </p:blipFill>
        <p:spPr>
          <a:xfrm>
            <a:off x="0" y="652475"/>
            <a:ext cx="4091850" cy="1867501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41"/>
          <p:cNvSpPr txBox="1"/>
          <p:nvPr>
            <p:ph idx="1" type="subTitle"/>
          </p:nvPr>
        </p:nvSpPr>
        <p:spPr>
          <a:xfrm>
            <a:off x="4633950" y="1847900"/>
            <a:ext cx="2376300" cy="6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Strategic </a:t>
            </a:r>
            <a:r>
              <a:rPr lang="en"/>
              <a:t>investment</a:t>
            </a:r>
            <a:r>
              <a:rPr lang="en"/>
              <a:t> </a:t>
            </a:r>
            <a:r>
              <a:rPr lang="en"/>
              <a:t>upstream</a:t>
            </a:r>
            <a:r>
              <a:rPr lang="en"/>
              <a:t> with the aim of </a:t>
            </a:r>
            <a:r>
              <a:rPr lang="en"/>
              <a:t>expanding</a:t>
            </a:r>
            <a:r>
              <a:rPr lang="en"/>
              <a:t> access &amp; equity in 8 policy areas including housing.</a:t>
            </a:r>
            <a:endParaRPr/>
          </a:p>
        </p:txBody>
      </p:sp>
      <p:sp>
        <p:nvSpPr>
          <p:cNvPr id="269" name="Google Shape;269;p41"/>
          <p:cNvSpPr txBox="1"/>
          <p:nvPr>
            <p:ph idx="2" type="subTitle"/>
          </p:nvPr>
        </p:nvSpPr>
        <p:spPr>
          <a:xfrm>
            <a:off x="4633950" y="3827875"/>
            <a:ext cx="2376300" cy="6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Nonprofit that builds &amp; preserves houses at a low expense for </a:t>
            </a:r>
            <a:r>
              <a:rPr lang="en"/>
              <a:t>homeowners to keep people in their communities. </a:t>
            </a:r>
            <a:endParaRPr/>
          </a:p>
        </p:txBody>
      </p:sp>
      <p:sp>
        <p:nvSpPr>
          <p:cNvPr id="270" name="Google Shape;270;p41"/>
          <p:cNvSpPr txBox="1"/>
          <p:nvPr>
            <p:ph type="ctrTitle"/>
          </p:nvPr>
        </p:nvSpPr>
        <p:spPr>
          <a:xfrm>
            <a:off x="4633950" y="810008"/>
            <a:ext cx="2619300" cy="111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EQUITY &amp; SOCIAL JUSTICE STRATEGIC PLAN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71" name="Google Shape;271;p41"/>
          <p:cNvSpPr txBox="1"/>
          <p:nvPr>
            <p:ph idx="3" type="ctrTitle"/>
          </p:nvPr>
        </p:nvSpPr>
        <p:spPr>
          <a:xfrm>
            <a:off x="4633950" y="3519270"/>
            <a:ext cx="2619300" cy="38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HABITAT FOR HUMANITY 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72" name="Google Shape;272;p41"/>
          <p:cNvSpPr/>
          <p:nvPr/>
        </p:nvSpPr>
        <p:spPr>
          <a:xfrm>
            <a:off x="4091850" y="652475"/>
            <a:ext cx="159300" cy="1919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41"/>
          <p:cNvSpPr/>
          <p:nvPr/>
        </p:nvSpPr>
        <p:spPr>
          <a:xfrm>
            <a:off x="4091850" y="2649700"/>
            <a:ext cx="159300" cy="1867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4" name="Google Shape;274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681300"/>
            <a:ext cx="4091850" cy="1841332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75" name="Google Shape;275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2688050"/>
            <a:ext cx="4091851" cy="180305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2"/>
          <p:cNvSpPr txBox="1"/>
          <p:nvPr>
            <p:ph idx="4" type="ctrTitle"/>
          </p:nvPr>
        </p:nvSpPr>
        <p:spPr>
          <a:xfrm rot="5400000">
            <a:off x="6685437" y="1646270"/>
            <a:ext cx="2913300" cy="48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GOALS</a:t>
            </a:r>
            <a:endParaRPr/>
          </a:p>
        </p:txBody>
      </p:sp>
      <p:pic>
        <p:nvPicPr>
          <p:cNvPr id="281" name="Google Shape;281;p42"/>
          <p:cNvPicPr preferRelativeResize="0"/>
          <p:nvPr/>
        </p:nvPicPr>
        <p:blipFill rotWithShape="1">
          <a:blip r:embed="rId3">
            <a:alphaModFix/>
          </a:blip>
          <a:srcRect b="-34895" l="0" r="0" t="34995"/>
          <a:stretch/>
        </p:blipFill>
        <p:spPr>
          <a:xfrm>
            <a:off x="584363" y="540000"/>
            <a:ext cx="6164664" cy="41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42"/>
          <p:cNvSpPr/>
          <p:nvPr/>
        </p:nvSpPr>
        <p:spPr>
          <a:xfrm>
            <a:off x="0" y="2632200"/>
            <a:ext cx="7215000" cy="2511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42"/>
          <p:cNvSpPr txBox="1"/>
          <p:nvPr>
            <p:ph idx="1" type="subTitle"/>
          </p:nvPr>
        </p:nvSpPr>
        <p:spPr>
          <a:xfrm>
            <a:off x="4921575" y="3553810"/>
            <a:ext cx="15222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Predict future home prices to help guide strategic housing plan &amp; </a:t>
            </a:r>
            <a:r>
              <a:rPr lang="en">
                <a:solidFill>
                  <a:schemeClr val="lt1"/>
                </a:solidFill>
              </a:rPr>
              <a:t>forecast</a:t>
            </a:r>
            <a:r>
              <a:rPr lang="en">
                <a:solidFill>
                  <a:schemeClr val="lt1"/>
                </a:solidFill>
              </a:rPr>
              <a:t> </a:t>
            </a:r>
            <a:r>
              <a:rPr lang="en">
                <a:solidFill>
                  <a:schemeClr val="lt1"/>
                </a:solidFill>
              </a:rPr>
              <a:t>market trends.</a:t>
            </a:r>
            <a:r>
              <a:rPr lang="en">
                <a:solidFill>
                  <a:schemeClr val="lt1"/>
                </a:solidFill>
              </a:rPr>
              <a:t> 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84" name="Google Shape;284;p42"/>
          <p:cNvSpPr txBox="1"/>
          <p:nvPr>
            <p:ph idx="3" type="subTitle"/>
          </p:nvPr>
        </p:nvSpPr>
        <p:spPr>
          <a:xfrm>
            <a:off x="906139" y="3553810"/>
            <a:ext cx="15222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Use the sales data to </a:t>
            </a:r>
            <a:r>
              <a:rPr lang="en">
                <a:solidFill>
                  <a:schemeClr val="lt1"/>
                </a:solidFill>
              </a:rPr>
              <a:t>identify neighborhoods areas that are pat risk or over development.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85" name="Google Shape;285;p42"/>
          <p:cNvSpPr txBox="1"/>
          <p:nvPr>
            <p:ph idx="2" type="ctrTitle"/>
          </p:nvPr>
        </p:nvSpPr>
        <p:spPr>
          <a:xfrm>
            <a:off x="906139" y="2993035"/>
            <a:ext cx="18282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TARGET </a:t>
            </a:r>
            <a:r>
              <a:rPr lang="en"/>
              <a:t>ZIPCODES</a:t>
            </a:r>
            <a:r>
              <a:rPr lang="en"/>
              <a:t> </a:t>
            </a:r>
            <a:endParaRPr/>
          </a:p>
        </p:txBody>
      </p:sp>
      <p:sp>
        <p:nvSpPr>
          <p:cNvPr id="286" name="Google Shape;286;p42"/>
          <p:cNvSpPr txBox="1"/>
          <p:nvPr>
            <p:ph type="ctrTitle"/>
          </p:nvPr>
        </p:nvSpPr>
        <p:spPr>
          <a:xfrm>
            <a:off x="4921575" y="2993035"/>
            <a:ext cx="18282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REGRESSION </a:t>
            </a:r>
            <a:r>
              <a:rPr lang="en"/>
              <a:t>ANALYSIS</a:t>
            </a:r>
            <a:r>
              <a:rPr lang="en"/>
              <a:t> </a:t>
            </a:r>
            <a:endParaRPr/>
          </a:p>
        </p:txBody>
      </p:sp>
      <p:sp>
        <p:nvSpPr>
          <p:cNvPr id="287" name="Google Shape;287;p42"/>
          <p:cNvSpPr txBox="1"/>
          <p:nvPr>
            <p:ph idx="5" type="ctrTitle"/>
          </p:nvPr>
        </p:nvSpPr>
        <p:spPr>
          <a:xfrm>
            <a:off x="2928557" y="2993035"/>
            <a:ext cx="17988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CHANGEABLE</a:t>
            </a:r>
            <a:r>
              <a:rPr lang="en"/>
              <a:t> FEATURE ROI </a:t>
            </a:r>
            <a:endParaRPr/>
          </a:p>
        </p:txBody>
      </p:sp>
      <p:sp>
        <p:nvSpPr>
          <p:cNvPr id="288" name="Google Shape;288;p42"/>
          <p:cNvSpPr txBox="1"/>
          <p:nvPr>
            <p:ph idx="6" type="subTitle"/>
          </p:nvPr>
        </p:nvSpPr>
        <p:spPr>
          <a:xfrm>
            <a:off x="2928550" y="3553810"/>
            <a:ext cx="1476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Visualize the </a:t>
            </a:r>
            <a:r>
              <a:rPr lang="en">
                <a:solidFill>
                  <a:schemeClr val="lt1"/>
                </a:solidFill>
              </a:rPr>
              <a:t>effect</a:t>
            </a:r>
            <a:r>
              <a:rPr lang="en">
                <a:solidFill>
                  <a:schemeClr val="lt1"/>
                </a:solidFill>
              </a:rPr>
              <a:t> different features have on home value to understand </a:t>
            </a:r>
            <a:r>
              <a:rPr lang="en">
                <a:solidFill>
                  <a:schemeClr val="lt1"/>
                </a:solidFill>
              </a:rPr>
              <a:t>value</a:t>
            </a:r>
            <a:r>
              <a:rPr lang="en">
                <a:solidFill>
                  <a:schemeClr val="lt1"/>
                </a:solidFill>
              </a:rPr>
              <a:t> add.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89" name="Google Shape;289;p42"/>
          <p:cNvSpPr/>
          <p:nvPr/>
        </p:nvSpPr>
        <p:spPr>
          <a:xfrm flipH="1" rot="10800000">
            <a:off x="0" y="2424900"/>
            <a:ext cx="7215000" cy="207300"/>
          </a:xfrm>
          <a:prstGeom prst="rect">
            <a:avLst/>
          </a:prstGeom>
          <a:solidFill>
            <a:schemeClr val="accent1">
              <a:alpha val="61799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Engineering Project Proposal by Slidesgo">
  <a:themeElements>
    <a:clrScheme name="Simple Light">
      <a:dk1>
        <a:srgbClr val="434343"/>
      </a:dk1>
      <a:lt1>
        <a:srgbClr val="FFFFFF"/>
      </a:lt1>
      <a:dk2>
        <a:srgbClr val="595959"/>
      </a:dk2>
      <a:lt2>
        <a:srgbClr val="EEEEEE"/>
      </a:lt2>
      <a:accent1>
        <a:srgbClr val="387771"/>
      </a:accent1>
      <a:accent2>
        <a:srgbClr val="212121"/>
      </a:accent2>
      <a:accent3>
        <a:srgbClr val="9ECFCB"/>
      </a:accent3>
      <a:accent4>
        <a:srgbClr val="289C91"/>
      </a:accent4>
      <a:accent5>
        <a:srgbClr val="619792"/>
      </a:accent5>
      <a:accent6>
        <a:srgbClr val="384C4B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